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notesSlides/notesSlide41.xml" ContentType="application/vnd.openxmlformats-officedocument.presentationml.notesSlide+xml"/>
  <Override PartName="/ppt/embeddings/Microsoft_Equation2.bin" ContentType="application/vnd.openxmlformats-officedocument.oleObject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notesSlides/notesSlide4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embeddings/Microsoft_Equation3.bin" ContentType="application/vnd.openxmlformats-officedocument.oleObject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4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embeddings/Microsoft_Equation4.bin" ContentType="application/vnd.openxmlformats-officedocument.oleObject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Default Extension="pict" ContentType="image/pict"/>
  <Override PartName="/ppt/notesSlides/notesSlide40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embeddings/Microsoft_Equation1.bin" ContentType="application/vnd.openxmlformats-officedocument.oleObject"/>
  <Override PartName="/ppt/notesSlides/notesSlide39.xml" ContentType="application/vnd.openxmlformats-officedocument.presentationml.notesSlide+xml"/>
  <Default Extension="png" ContentType="image/png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9" r:id="rId1"/>
  </p:sldMasterIdLst>
  <p:notesMasterIdLst>
    <p:notesMasterId r:id="rId47"/>
  </p:notesMasterIdLst>
  <p:handoutMasterIdLst>
    <p:handoutMasterId r:id="rId48"/>
  </p:handoutMasterIdLst>
  <p:sldIdLst>
    <p:sldId id="745" r:id="rId2"/>
    <p:sldId id="746" r:id="rId3"/>
    <p:sldId id="750" r:id="rId4"/>
    <p:sldId id="751" r:id="rId5"/>
    <p:sldId id="752" r:id="rId6"/>
    <p:sldId id="753" r:id="rId7"/>
    <p:sldId id="754" r:id="rId8"/>
    <p:sldId id="755" r:id="rId9"/>
    <p:sldId id="756" r:id="rId10"/>
    <p:sldId id="757" r:id="rId11"/>
    <p:sldId id="758" r:id="rId12"/>
    <p:sldId id="759" r:id="rId13"/>
    <p:sldId id="760" r:id="rId14"/>
    <p:sldId id="761" r:id="rId15"/>
    <p:sldId id="762" r:id="rId16"/>
    <p:sldId id="763" r:id="rId17"/>
    <p:sldId id="764" r:id="rId18"/>
    <p:sldId id="765" r:id="rId19"/>
    <p:sldId id="766" r:id="rId20"/>
    <p:sldId id="767" r:id="rId21"/>
    <p:sldId id="768" r:id="rId22"/>
    <p:sldId id="769" r:id="rId23"/>
    <p:sldId id="770" r:id="rId24"/>
    <p:sldId id="771" r:id="rId25"/>
    <p:sldId id="747" r:id="rId26"/>
    <p:sldId id="730" r:id="rId27"/>
    <p:sldId id="731" r:id="rId28"/>
    <p:sldId id="733" r:id="rId29"/>
    <p:sldId id="736" r:id="rId30"/>
    <p:sldId id="735" r:id="rId31"/>
    <p:sldId id="737" r:id="rId32"/>
    <p:sldId id="738" r:id="rId33"/>
    <p:sldId id="739" r:id="rId34"/>
    <p:sldId id="740" r:id="rId35"/>
    <p:sldId id="741" r:id="rId36"/>
    <p:sldId id="742" r:id="rId37"/>
    <p:sldId id="743" r:id="rId38"/>
    <p:sldId id="665" r:id="rId39"/>
    <p:sldId id="666" r:id="rId40"/>
    <p:sldId id="667" r:id="rId41"/>
    <p:sldId id="668" r:id="rId42"/>
    <p:sldId id="669" r:id="rId43"/>
    <p:sldId id="670" r:id="rId44"/>
    <p:sldId id="671" r:id="rId45"/>
    <p:sldId id="772" r:id="rId46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  <p:showPr showNarration="1" useTimings="0">
    <p:present/>
    <p:sldAll/>
    <p:penClr>
      <a:schemeClr val="tx1"/>
    </p:penClr>
  </p:showPr>
  <p:clrMru>
    <a:srgbClr val="000000"/>
    <a:srgbClr val="3399FF"/>
    <a:srgbClr val="006699"/>
    <a:srgbClr val="66CCFF"/>
    <a:srgbClr val="336699"/>
    <a:srgbClr val="039014"/>
    <a:srgbClr val="ED181E"/>
    <a:srgbClr val="FFEA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>
    <p:restoredLeft sz="16579" autoAdjust="0"/>
    <p:restoredTop sz="99034" autoAdjust="0"/>
  </p:normalViewPr>
  <p:slideViewPr>
    <p:cSldViewPr snapToGrid="0">
      <p:cViewPr varScale="1">
        <p:scale>
          <a:sx n="113" d="100"/>
          <a:sy n="113" d="100"/>
        </p:scale>
        <p:origin x="-7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2824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ict"/><Relationship Id="rId2" Type="http://schemas.openxmlformats.org/officeDocument/2006/relationships/image" Target="../media/image1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662" tIns="47625" rIns="93662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ＭＳ Ｐゴシック" pitchFamily="-108" charset="-128"/>
      </a:defRPr>
    </a:lvl1pPr>
    <a:lvl2pPr marL="46672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35038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401763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7007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4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6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9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8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1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2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3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2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2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54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5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5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17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8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3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9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4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6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3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4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02" y="494"/>
              <a:ext cx="4770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901" y="1336"/>
              <a:ext cx="3567" cy="49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-108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08" y="543"/>
              <a:ext cx="3567" cy="49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-108" charset="0"/>
              </a:endParaRPr>
            </a:p>
          </p:txBody>
        </p:sp>
        <p:sp>
          <p:nvSpPr>
            <p:cNvPr id="8" name="Rectangle 6" descr="Light horizontal"/>
            <p:cNvSpPr>
              <a:spLocks noChangeArrowheads="1"/>
            </p:cNvSpPr>
            <p:nvPr/>
          </p:nvSpPr>
          <p:spPr bwMode="auto">
            <a:xfrm>
              <a:off x="0" y="0"/>
              <a:ext cx="576" cy="4320"/>
            </a:xfrm>
            <a:prstGeom prst="rect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3863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8635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387475" y="6357938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 algn="ctr">
              <a:defRPr sz="1400"/>
            </a:lvl1pPr>
          </a:lstStyle>
          <a:p>
            <a:r>
              <a:rPr lang="en-US" smtClean="0"/>
              <a:t>V. Lesser; CS683, F10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DE04F-D0CA-6549-91EF-D846B3830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6B2C0-A3A8-074B-B6AC-0E1CDFE7D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6588" y="366713"/>
            <a:ext cx="2157412" cy="5983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366713"/>
            <a:ext cx="6319838" cy="5983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EA259-BAFE-5F4B-BAC2-19618C2E6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577DD-8784-D242-9959-ED180F2E1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A49BA-D8FF-414A-A663-2CCB9C37C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585913"/>
            <a:ext cx="4238625" cy="4764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5375" y="1585913"/>
            <a:ext cx="4238625" cy="4764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B5633-6745-1242-AAD5-75AF79FE1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5FE42-E324-DD41-A53C-E12081FEC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A4300-2728-0E40-B1C9-7D3EBEE93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B1876-91BD-5C42-B3EB-C8AE758E2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9056D-4DDB-6344-9DC9-9740E1244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D0799-7623-A749-A8F4-A269A6165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585913"/>
            <a:ext cx="8629650" cy="476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3761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363" y="6510338"/>
            <a:ext cx="159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 smtClean="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53761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fld id="{1ABFAF57-751D-0642-8EC1-4D691D50C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52475" y="366713"/>
            <a:ext cx="8231188" cy="108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30" name="Group 17"/>
          <p:cNvGrpSpPr>
            <a:grpSpLocks/>
          </p:cNvGrpSpPr>
          <p:nvPr userDrawn="1"/>
        </p:nvGrpSpPr>
        <p:grpSpPr bwMode="auto">
          <a:xfrm>
            <a:off x="-260350" y="0"/>
            <a:ext cx="5922963" cy="6858000"/>
            <a:chOff x="-164" y="0"/>
            <a:chExt cx="3731" cy="4320"/>
          </a:xfrm>
        </p:grpSpPr>
        <p:sp>
          <p:nvSpPr>
            <p:cNvPr id="537608" name="Rectangle 8" descr="Light horizontal"/>
            <p:cNvSpPr>
              <a:spLocks noChangeArrowheads="1"/>
            </p:cNvSpPr>
            <p:nvPr/>
          </p:nvSpPr>
          <p:spPr bwMode="auto">
            <a:xfrm>
              <a:off x="-164" y="0"/>
              <a:ext cx="327" cy="4320"/>
            </a:xfrm>
            <a:prstGeom prst="rect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16"/>
            <p:cNvGrpSpPr>
              <a:grpSpLocks/>
            </p:cNvGrpSpPr>
            <p:nvPr userDrawn="1"/>
          </p:nvGrpSpPr>
          <p:grpSpPr bwMode="auto">
            <a:xfrm>
              <a:off x="0" y="0"/>
              <a:ext cx="3567" cy="914"/>
              <a:chOff x="0" y="0"/>
              <a:chExt cx="3567" cy="914"/>
            </a:xfrm>
          </p:grpSpPr>
          <p:sp>
            <p:nvSpPr>
              <p:cNvPr id="537604" name="Rectangle 4"/>
              <p:cNvSpPr>
                <a:spLocks noChangeArrowheads="1"/>
              </p:cNvSpPr>
              <p:nvPr userDrawn="1"/>
            </p:nvSpPr>
            <p:spPr bwMode="auto">
              <a:xfrm>
                <a:off x="115" y="0"/>
                <a:ext cx="264" cy="91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7605" name="Rectangle 5"/>
              <p:cNvSpPr>
                <a:spLocks noChangeArrowheads="1"/>
              </p:cNvSpPr>
              <p:nvPr userDrawn="1"/>
            </p:nvSpPr>
            <p:spPr bwMode="auto">
              <a:xfrm>
                <a:off x="0" y="129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37606" name="Rectangle 6"/>
          <p:cNvSpPr>
            <a:spLocks noChangeArrowheads="1"/>
          </p:cNvSpPr>
          <p:nvPr userDrawn="1"/>
        </p:nvSpPr>
        <p:spPr bwMode="auto">
          <a:xfrm>
            <a:off x="7735888" y="1341438"/>
            <a:ext cx="1408112" cy="2714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537607" name="Rectangle 7"/>
          <p:cNvSpPr>
            <a:spLocks noChangeArrowheads="1"/>
          </p:cNvSpPr>
          <p:nvPr userDrawn="1"/>
        </p:nvSpPr>
        <p:spPr bwMode="auto">
          <a:xfrm>
            <a:off x="3505200" y="1447800"/>
            <a:ext cx="5662613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w"/>
        <a:defRPr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-108" charset="2"/>
        <a:buChar char="n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-108" charset="2"/>
        <a:buChar char="l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-108" charset="2"/>
        <a:buChar char="w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08" charset="2"/>
        <a:buChar char="§"/>
        <a:defRPr>
          <a:solidFill>
            <a:schemeClr val="tx1"/>
          </a:solidFill>
          <a:latin typeface="+mn-lt"/>
          <a:ea typeface="ＭＳ Ｐゴシック" pitchFamily="-108" charset="-128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08" charset="2"/>
        <a:buChar char="§"/>
        <a:defRPr>
          <a:solidFill>
            <a:schemeClr val="tx1"/>
          </a:solidFill>
          <a:latin typeface="+mn-lt"/>
          <a:ea typeface="ＭＳ Ｐゴシック" pitchFamily="-108" charset="-128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08" charset="2"/>
        <a:buChar char="§"/>
        <a:defRPr>
          <a:solidFill>
            <a:schemeClr val="tx1"/>
          </a:solidFill>
          <a:latin typeface="+mn-lt"/>
          <a:ea typeface="ＭＳ Ｐゴシック" pitchFamily="-108" charset="-128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08" charset="2"/>
        <a:buChar char="§"/>
        <a:defRPr>
          <a:solidFill>
            <a:schemeClr val="tx1"/>
          </a:solidFill>
          <a:latin typeface="+mn-lt"/>
          <a:ea typeface="ＭＳ Ｐゴシック" pitchFamily="-108" charset="-128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08" charset="2"/>
        <a:buChar char="§"/>
        <a:defRPr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Microsoft_Equation3.bin"/><Relationship Id="rId5" Type="http://schemas.openxmlformats.org/officeDocument/2006/relationships/oleObject" Target="../embeddings/Microsoft_Equation4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Lecture</a:t>
            </a:r>
            <a:r>
              <a:rPr lang="en-US" dirty="0" smtClean="0"/>
              <a:t> 9: </a:t>
            </a:r>
            <a:r>
              <a:rPr lang="en-US" dirty="0"/>
              <a:t>Search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255" y="3179901"/>
            <a:ext cx="6662737" cy="2994025"/>
          </a:xfrm>
        </p:spPr>
        <p:txBody>
          <a:bodyPr/>
          <a:lstStyle/>
          <a:p>
            <a:pPr eaLnBrk="1" hangingPunct="1"/>
            <a:r>
              <a:rPr lang="en-US" sz="4000" dirty="0"/>
              <a:t>Victor R. Lesser</a:t>
            </a:r>
            <a:endParaRPr lang="en-US" dirty="0"/>
          </a:p>
          <a:p>
            <a:pPr eaLnBrk="1" hangingPunct="1"/>
            <a:r>
              <a:rPr lang="en-US" dirty="0"/>
              <a:t>CMPSCI 683</a:t>
            </a:r>
            <a:br>
              <a:rPr lang="en-US" dirty="0"/>
            </a:br>
            <a:r>
              <a:rPr lang="en-US" dirty="0"/>
              <a:t>Fall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Finite vs. infinite domains</a:t>
            </a:r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Finite domains: 8-queens, matching, </a:t>
            </a:r>
            <a:r>
              <a:rPr lang="en-US" dirty="0" err="1"/>
              <a:t>cryptarithmetic</a:t>
            </a:r>
            <a:r>
              <a:rPr lang="en-US" dirty="0"/>
              <a:t>, job assignment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Finite-domain </a:t>
            </a:r>
            <a:r>
              <a:rPr lang="en-US" dirty="0" err="1">
                <a:sym typeface="Symbol" pitchFamily="-109" charset="2"/>
              </a:rPr>
              <a:t></a:t>
            </a:r>
            <a:r>
              <a:rPr lang="en-US" dirty="0"/>
              <a:t> Boolean </a:t>
            </a:r>
            <a:r>
              <a:rPr lang="en-US" dirty="0" err="1">
                <a:sym typeface="Symbol" pitchFamily="-109" charset="2"/>
              </a:rPr>
              <a:t></a:t>
            </a:r>
            <a:r>
              <a:rPr lang="en-US" dirty="0"/>
              <a:t> 3SAT (NP-complete)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Infinite domains: job scheduling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Cannot enumerate all possibilities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Over the range of integers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Need a constraint language: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StartJob</a:t>
            </a:r>
            <a:r>
              <a:rPr lang="en-US" baseline="-25000" dirty="0"/>
              <a:t>1</a:t>
            </a:r>
            <a:r>
              <a:rPr lang="en-US" dirty="0"/>
              <a:t> + 5 ≤ StartJob</a:t>
            </a:r>
            <a:r>
              <a:rPr lang="en-US" baseline="-25000" dirty="0"/>
              <a:t>3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Bound </a:t>
            </a:r>
            <a:r>
              <a:rPr lang="en-US" dirty="0" smtClean="0"/>
              <a:t>range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Choice of language affects complexity</a:t>
            </a:r>
          </a:p>
          <a:p>
            <a:pPr lvl="2">
              <a:lnSpc>
                <a:spcPct val="90000"/>
              </a:lnSpc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Constraint optimization</a:t>
            </a:r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Representing </a:t>
            </a:r>
            <a:r>
              <a:rPr lang="en-US" sz="3600" i="1" dirty="0"/>
              <a:t>preferences</a:t>
            </a:r>
            <a:r>
              <a:rPr lang="en-US" sz="3600" dirty="0"/>
              <a:t> versus absolute constraints.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Weighted by constraints violated/satisfied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Constraint optimization is generally more complicated.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Can</a:t>
            </a:r>
            <a:r>
              <a:rPr lang="en-US" sz="3600" dirty="0" smtClean="0"/>
              <a:t> also be </a:t>
            </a:r>
            <a:r>
              <a:rPr lang="en-US" sz="3600" dirty="0"/>
              <a:t>solved using local search techniques.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Hard to find optimal solutions</a:t>
            </a:r>
            <a:r>
              <a:rPr lang="en-US" sz="2800" dirty="0"/>
              <a:t>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366713"/>
            <a:ext cx="8231188" cy="1019175"/>
          </a:xfrm>
        </p:spPr>
        <p:txBody>
          <a:bodyPr/>
          <a:lstStyle/>
          <a:p>
            <a:r>
              <a:rPr lang="en-US"/>
              <a:t>Local search for CSPs:</a:t>
            </a:r>
            <a:br>
              <a:rPr lang="en-US"/>
            </a:br>
            <a:r>
              <a:rPr lang="en-US"/>
              <a:t>Heuristic Repair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690688"/>
            <a:ext cx="8448675" cy="4814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Start state is some assignment of values to variables that may violate some constraints.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Create a complete but inconsistent assignment</a:t>
            </a:r>
          </a:p>
          <a:p>
            <a:pPr>
              <a:lnSpc>
                <a:spcPct val="90000"/>
              </a:lnSpc>
            </a:pPr>
            <a:r>
              <a:rPr lang="en-US" sz="2400"/>
              <a:t>Successor state: change value of one variable.</a:t>
            </a:r>
          </a:p>
          <a:p>
            <a:pPr>
              <a:lnSpc>
                <a:spcPct val="90000"/>
              </a:lnSpc>
            </a:pPr>
            <a:r>
              <a:rPr lang="en-US" sz="2400"/>
              <a:t>Use </a:t>
            </a:r>
            <a:r>
              <a:rPr lang="en-US" sz="2400" b="1">
                <a:solidFill>
                  <a:schemeClr val="folHlink"/>
                </a:solidFill>
              </a:rPr>
              <a:t>heuristic repair</a:t>
            </a:r>
            <a:r>
              <a:rPr lang="en-US" sz="2400"/>
              <a:t> methods to reduce the number of conflicts (iterative improvement).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The </a:t>
            </a:r>
            <a:r>
              <a:rPr lang="en-US" sz="2400">
                <a:solidFill>
                  <a:schemeClr val="folHlink"/>
                </a:solidFill>
              </a:rPr>
              <a:t>min-conflicts heuristic</a:t>
            </a:r>
            <a:r>
              <a:rPr lang="en-US" sz="2400" b="1"/>
              <a:t>: choose a value for a variable that minimizes the number of remaining conflicts.</a:t>
            </a:r>
          </a:p>
          <a:p>
            <a:pPr lvl="1">
              <a:lnSpc>
                <a:spcPct val="90000"/>
              </a:lnSpc>
            </a:pPr>
            <a:r>
              <a:rPr lang="en-US" sz="2400" b="1"/>
              <a:t>Hill climbing on the number of violated constraints</a:t>
            </a:r>
            <a:endParaRPr lang="en-US" sz="2400"/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sz="2400"/>
              <a:t>Repair constraint violations until a consistent assignment is achieved.</a:t>
            </a:r>
          </a:p>
          <a:p>
            <a:pPr>
              <a:lnSpc>
                <a:spcPct val="90000"/>
              </a:lnSpc>
            </a:pPr>
            <a:r>
              <a:rPr lang="en-US" sz="2400"/>
              <a:t>Can solve the </a:t>
            </a:r>
            <a:r>
              <a:rPr lang="en-US" sz="2400" i="1"/>
              <a:t>million</a:t>
            </a:r>
            <a:r>
              <a:rPr lang="en-US" sz="2400"/>
              <a:t>-queens problem in an average of 50 steps!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5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752475" y="366713"/>
            <a:ext cx="8231188" cy="1060450"/>
          </a:xfrm>
        </p:spPr>
        <p:txBody>
          <a:bodyPr/>
          <a:lstStyle/>
          <a:p>
            <a:r>
              <a:rPr lang="en-US" sz="4000"/>
              <a:t>Heuristic Repair Algorithm</a:t>
            </a:r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1562100"/>
            <a:ext cx="9144000" cy="4900613"/>
            <a:chOff x="0" y="984"/>
            <a:chExt cx="5760" cy="3087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984"/>
              <a:ext cx="5760" cy="3087"/>
              <a:chOff x="0" y="984"/>
              <a:chExt cx="5760" cy="3087"/>
            </a:xfrm>
          </p:grpSpPr>
          <p:pic>
            <p:nvPicPr>
              <p:cNvPr id="1046530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984"/>
                <a:ext cx="5760" cy="3087"/>
              </a:xfrm>
              <a:prstGeom prst="rect">
                <a:avLst/>
              </a:prstGeom>
              <a:noFill/>
            </p:spPr>
          </p:pic>
          <p:sp>
            <p:nvSpPr>
              <p:cNvPr id="1046532" name="Line 4"/>
              <p:cNvSpPr>
                <a:spLocks noChangeShapeType="1"/>
              </p:cNvSpPr>
              <p:nvPr/>
            </p:nvSpPr>
            <p:spPr bwMode="auto">
              <a:xfrm flipV="1">
                <a:off x="1152" y="2954"/>
                <a:ext cx="1087" cy="0"/>
              </a:xfrm>
              <a:prstGeom prst="line">
                <a:avLst/>
              </a:prstGeom>
              <a:noFill/>
              <a:ln w="28575">
                <a:solidFill>
                  <a:srgbClr val="FF1B5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46534" name="Line 6"/>
            <p:cNvSpPr>
              <a:spLocks noChangeShapeType="1"/>
            </p:cNvSpPr>
            <p:nvPr/>
          </p:nvSpPr>
          <p:spPr bwMode="auto">
            <a:xfrm flipV="1">
              <a:off x="2720" y="3200"/>
              <a:ext cx="1440" cy="11"/>
            </a:xfrm>
            <a:prstGeom prst="line">
              <a:avLst/>
            </a:prstGeom>
            <a:noFill/>
            <a:ln w="38100">
              <a:solidFill>
                <a:srgbClr val="FF1B5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N-Queens Heuristic Repair</a:t>
            </a:r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1558925"/>
            <a:ext cx="5924550" cy="49498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2400"/>
              <a:t>Pre-processing phase to generate initial assignment</a:t>
            </a:r>
          </a:p>
          <a:p>
            <a:pPr lvl="1">
              <a:lnSpc>
                <a:spcPct val="130000"/>
              </a:lnSpc>
            </a:pPr>
            <a:r>
              <a:rPr lang="en-US" sz="2000"/>
              <a:t>Greedy algorithm that iterates through rows placing each queen on the column where it conflicts with the fewest previously placed queens</a:t>
            </a:r>
          </a:p>
          <a:p>
            <a:pPr>
              <a:lnSpc>
                <a:spcPct val="130000"/>
              </a:lnSpc>
            </a:pPr>
            <a:r>
              <a:rPr lang="en-US" sz="2400"/>
              <a:t>Repair phase</a:t>
            </a:r>
          </a:p>
          <a:p>
            <a:pPr lvl="2">
              <a:lnSpc>
                <a:spcPct val="130000"/>
              </a:lnSpc>
            </a:pPr>
            <a:r>
              <a:rPr lang="en-US" sz="1800"/>
              <a:t>Select (randomly) a queen in a specific row that is in conflict and moves it to the column (within the same row) where it conflicts with the fewest other queens</a:t>
            </a:r>
          </a:p>
        </p:txBody>
      </p:sp>
      <p:pic>
        <p:nvPicPr>
          <p:cNvPr id="1048580" name="Picture 4"/>
          <p:cNvPicPr>
            <a:picLocks noChangeAspect="1" noChangeArrowheads="1"/>
          </p:cNvPicPr>
          <p:nvPr/>
        </p:nvPicPr>
        <p:blipFill>
          <a:blip r:embed="rId3"/>
          <a:srcRect l="64737"/>
          <a:stretch>
            <a:fillRect/>
          </a:stretch>
        </p:blipFill>
        <p:spPr bwMode="auto">
          <a:xfrm>
            <a:off x="6056313" y="2830513"/>
            <a:ext cx="3087687" cy="270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Example of min-conflicts: </a:t>
            </a:r>
            <a:br>
              <a:rPr lang="en-US" sz="4000"/>
            </a:br>
            <a:r>
              <a:rPr lang="en-US" sz="4000"/>
              <a:t>N-Queens Problem</a:t>
            </a:r>
            <a:endParaRPr lang="en-US"/>
          </a:p>
        </p:txBody>
      </p:sp>
      <p:pic>
        <p:nvPicPr>
          <p:cNvPr id="1050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" y="2133600"/>
            <a:ext cx="9131300" cy="2919413"/>
          </a:xfrm>
          <a:prstGeom prst="rect">
            <a:avLst/>
          </a:prstGeom>
          <a:noFill/>
        </p:spPr>
      </p:pic>
      <p:sp>
        <p:nvSpPr>
          <p:cNvPr id="1050628" name="Text Box 4"/>
          <p:cNvSpPr txBox="1">
            <a:spLocks noChangeArrowheads="1"/>
          </p:cNvSpPr>
          <p:nvPr/>
        </p:nvSpPr>
        <p:spPr bwMode="auto">
          <a:xfrm>
            <a:off x="381000" y="5192713"/>
            <a:ext cx="8562975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A two-step solution of an 8-queens problem.  The number of remaining conflicts for each new position of the selected queen is shown. Algorithm moves the queen to the min-conflict square, breaking ties randomly.</a:t>
            </a:r>
            <a:endParaRPr lang="en-US" sz="2400">
              <a:latin typeface="Times New Roman" pitchFamily="-109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SAT-  Satisfiability Problem </a:t>
            </a:r>
          </a:p>
        </p:txBody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804" y="1676388"/>
            <a:ext cx="8909195" cy="4886802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1800"/>
              </a:spcAft>
              <a:buFont typeface="Wingdings" pitchFamily="-109" charset="2"/>
              <a:buNone/>
            </a:pPr>
            <a:r>
              <a:rPr lang="en-US" dirty="0"/>
              <a:t>Given a propositional sentence, determine if it is </a:t>
            </a:r>
            <a:r>
              <a:rPr lang="en-US" dirty="0" err="1"/>
              <a:t>satisfiable</a:t>
            </a:r>
            <a:r>
              <a:rPr lang="en-US" dirty="0"/>
              <a:t>, and if it is, show which propositions have to be true to make the sentence true. 3SAT is the problem of finding a satisfying truth assignment for a sentence in a special </a:t>
            </a:r>
            <a:r>
              <a:rPr lang="en-US" dirty="0" smtClean="0"/>
              <a:t>format</a:t>
            </a:r>
          </a:p>
          <a:p>
            <a:pPr>
              <a:lnSpc>
                <a:spcPct val="120000"/>
              </a:lnSpc>
              <a:buFont typeface="Wingdings" pitchFamily="-109" charset="2"/>
              <a:buNone/>
            </a:pPr>
            <a:r>
              <a:rPr lang="en-US" sz="3600" b="1" i="1" dirty="0" smtClean="0"/>
              <a:t>Why are we interested in this representational framework?</a:t>
            </a:r>
          </a:p>
          <a:p>
            <a:pPr>
              <a:lnSpc>
                <a:spcPct val="120000"/>
              </a:lnSpc>
              <a:buFont typeface="Wingdings" pitchFamily="-109" charset="2"/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4000"/>
              <a:t>Definition of 3SAT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878" y="1674813"/>
            <a:ext cx="8781122" cy="47418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000" dirty="0"/>
              <a:t>A </a:t>
            </a:r>
            <a:r>
              <a:rPr lang="en-US" sz="2000" b="1" dirty="0"/>
              <a:t>literal</a:t>
            </a:r>
            <a:r>
              <a:rPr lang="en-US" sz="2000" dirty="0"/>
              <a:t> is a proposition symbol or its negation (e.g., </a:t>
            </a:r>
            <a:r>
              <a:rPr lang="en-US" sz="2000" i="1" dirty="0"/>
              <a:t>P</a:t>
            </a:r>
            <a:r>
              <a:rPr lang="en-US" sz="2000" dirty="0"/>
              <a:t> or </a:t>
            </a:r>
            <a:r>
              <a:rPr lang="en-US" sz="2000" i="1" dirty="0">
                <a:sym typeface="Symbol" pitchFamily="-109" charset="2"/>
              </a:rPr>
              <a:t>¬</a:t>
            </a:r>
            <a:r>
              <a:rPr lang="en-US" sz="2000" dirty="0">
                <a:sym typeface="Symbol" pitchFamily="-109" charset="2"/>
              </a:rPr>
              <a:t> </a:t>
            </a:r>
            <a:r>
              <a:rPr lang="en-US" sz="2000" i="1" dirty="0"/>
              <a:t>P)</a:t>
            </a:r>
            <a:r>
              <a:rPr lang="en-US" sz="2000" dirty="0"/>
              <a:t>.</a:t>
            </a:r>
          </a:p>
          <a:p>
            <a:pPr>
              <a:lnSpc>
                <a:spcPct val="120000"/>
              </a:lnSpc>
            </a:pP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/>
              <a:t>A </a:t>
            </a:r>
            <a:r>
              <a:rPr lang="en-US" sz="2000" b="1" dirty="0"/>
              <a:t>clause</a:t>
            </a:r>
            <a:r>
              <a:rPr lang="en-US" sz="2000" dirty="0"/>
              <a:t> is a disjunction of literals; a 3-clause is a disjunction of exactly 3 literals (e.g., </a:t>
            </a:r>
            <a:r>
              <a:rPr lang="en-US" sz="2000" i="1" dirty="0"/>
              <a:t>P</a:t>
            </a:r>
            <a:r>
              <a:rPr lang="en-US" sz="2000" dirty="0"/>
              <a:t>  </a:t>
            </a:r>
            <a:r>
              <a:rPr lang="en-US" sz="2000" dirty="0" err="1">
                <a:sym typeface="Symbol" pitchFamily="-109" charset="2"/>
              </a:rPr>
              <a:t></a:t>
            </a:r>
            <a:r>
              <a:rPr lang="en-US" sz="2000" dirty="0">
                <a:sym typeface="Symbol" pitchFamily="-109" charset="2"/>
              </a:rPr>
              <a:t> </a:t>
            </a:r>
            <a:r>
              <a:rPr lang="en-US" sz="2000" i="1" dirty="0">
                <a:sym typeface="Symbol" pitchFamily="-109" charset="2"/>
              </a:rPr>
              <a:t>Q</a:t>
            </a:r>
            <a:r>
              <a:rPr lang="en-US" sz="2000" dirty="0">
                <a:sym typeface="Symbol" pitchFamily="-109" charset="2"/>
              </a:rPr>
              <a:t>  </a:t>
            </a:r>
            <a:r>
              <a:rPr lang="en-US" sz="2000" dirty="0" err="1">
                <a:sym typeface="Symbol" pitchFamily="-109" charset="2"/>
              </a:rPr>
              <a:t></a:t>
            </a:r>
            <a:r>
              <a:rPr lang="en-US" sz="2000" dirty="0">
                <a:sym typeface="Symbol" pitchFamily="-109" charset="2"/>
              </a:rPr>
              <a:t> </a:t>
            </a:r>
            <a:r>
              <a:rPr lang="en-US" sz="2000" i="1" dirty="0">
                <a:sym typeface="Symbol" pitchFamily="-109" charset="2"/>
              </a:rPr>
              <a:t>¬</a:t>
            </a:r>
            <a:r>
              <a:rPr lang="en-US" sz="2000" dirty="0">
                <a:sym typeface="Symbol" pitchFamily="-109" charset="2"/>
              </a:rPr>
              <a:t> </a:t>
            </a:r>
            <a:r>
              <a:rPr lang="en-US" sz="2000" i="1" dirty="0">
                <a:sym typeface="Symbol" pitchFamily="-109" charset="2"/>
              </a:rPr>
              <a:t>R ).</a:t>
            </a:r>
          </a:p>
          <a:p>
            <a:pPr>
              <a:lnSpc>
                <a:spcPct val="120000"/>
              </a:lnSpc>
            </a:pPr>
            <a:endParaRPr lang="en-US" sz="2000" i="1" dirty="0">
              <a:sym typeface="Symbol" pitchFamily="-109" charset="2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ym typeface="Symbol" pitchFamily="-109" charset="2"/>
              </a:rPr>
              <a:t>A sentence in CNF or </a:t>
            </a:r>
            <a:r>
              <a:rPr lang="en-US" sz="2000" b="1" dirty="0">
                <a:sym typeface="Symbol" pitchFamily="-109" charset="2"/>
              </a:rPr>
              <a:t>conjunctive normal form</a:t>
            </a:r>
            <a:r>
              <a:rPr lang="en-US" sz="2000" dirty="0">
                <a:sym typeface="Symbol" pitchFamily="-109" charset="2"/>
              </a:rPr>
              <a:t> is a conjunction of clauses; a 3-CNF sentence is a conjunction of 3-clauses</a:t>
            </a:r>
            <a:r>
              <a:rPr lang="en-US" sz="2000" dirty="0" smtClean="0">
                <a:sym typeface="Symbol" pitchFamily="-109" charset="2"/>
              </a:rPr>
              <a:t>.</a:t>
            </a:r>
          </a:p>
          <a:p>
            <a:pPr>
              <a:lnSpc>
                <a:spcPct val="120000"/>
              </a:lnSpc>
            </a:pPr>
            <a:endParaRPr lang="en-US" sz="2000" dirty="0" smtClean="0">
              <a:sym typeface="Symbol" pitchFamily="-109" charset="2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ym typeface="Symbol" pitchFamily="-109" charset="2"/>
              </a:rPr>
              <a:t>For example</a:t>
            </a:r>
            <a:r>
              <a:rPr lang="en-US" sz="2000" dirty="0" smtClean="0">
                <a:sym typeface="Symbol" pitchFamily="-109" charset="2"/>
              </a:rPr>
              <a:t>,</a:t>
            </a:r>
          </a:p>
          <a:p>
            <a:pPr>
              <a:lnSpc>
                <a:spcPct val="120000"/>
              </a:lnSpc>
              <a:buNone/>
            </a:pPr>
            <a:r>
              <a:rPr lang="en-US" sz="2400" b="1" i="1" dirty="0" smtClean="0">
                <a:sym typeface="Symbol" pitchFamily="-109" charset="2"/>
              </a:rPr>
              <a:t>(</a:t>
            </a:r>
            <a:r>
              <a:rPr lang="en-US" sz="2400" b="1" i="1" dirty="0">
                <a:sym typeface="Symbol" pitchFamily="-109" charset="2"/>
              </a:rPr>
              <a:t>P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Q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¬ S) </a:t>
            </a:r>
            <a:r>
              <a:rPr lang="en-US" sz="2400" b="1" i="1" dirty="0" err="1">
                <a:sym typeface="Symbol" pitchFamily="-109" charset="2"/>
              </a:rPr>
              <a:t></a:t>
            </a:r>
            <a:r>
              <a:rPr lang="en-US" sz="2400" b="1" i="1" dirty="0">
                <a:sym typeface="Symbol" pitchFamily="-109" charset="2"/>
              </a:rPr>
              <a:t> (¬ P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Q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R) </a:t>
            </a:r>
            <a:r>
              <a:rPr lang="en-US" sz="2400" b="1" i="1" dirty="0" err="1">
                <a:sym typeface="Symbol" pitchFamily="-109" charset="2"/>
              </a:rPr>
              <a:t></a:t>
            </a:r>
            <a:r>
              <a:rPr lang="en-US" sz="2400" b="1" i="1" dirty="0">
                <a:sym typeface="Symbol" pitchFamily="-109" charset="2"/>
              </a:rPr>
              <a:t> (¬ P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¬ R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¬ S) </a:t>
            </a:r>
            <a:r>
              <a:rPr lang="en-US" sz="2400" b="1" i="1" dirty="0" err="1">
                <a:sym typeface="Symbol" pitchFamily="-109" charset="2"/>
              </a:rPr>
              <a:t></a:t>
            </a:r>
            <a:r>
              <a:rPr lang="en-US" sz="2400" b="1" i="1" dirty="0">
                <a:sym typeface="Symbol" pitchFamily="-109" charset="2"/>
              </a:rPr>
              <a:t> (P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¬ S </a:t>
            </a:r>
            <a:r>
              <a:rPr lang="en-US" sz="2400" b="1" i="1" dirty="0" err="1">
                <a:sym typeface="Symbol" pitchFamily="-109" charset="2"/>
              </a:rPr>
              <a:t></a:t>
            </a:r>
            <a:r>
              <a:rPr lang="en-US" sz="2400" b="1" i="1" dirty="0">
                <a:sym typeface="Symbol" pitchFamily="-109" charset="2"/>
              </a:rPr>
              <a:t> T</a:t>
            </a:r>
            <a:r>
              <a:rPr lang="en-US" sz="2400" b="1" i="1" dirty="0" smtClean="0">
                <a:sym typeface="Symbol" pitchFamily="-109" charset="2"/>
              </a:rPr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en-US" sz="2400" b="1" i="1" dirty="0" smtClean="0">
                <a:sym typeface="Symbol" pitchFamily="-109" charset="2"/>
              </a:rPr>
              <a:t>Is </a:t>
            </a:r>
            <a:r>
              <a:rPr lang="en-US" sz="2400" b="1" i="1" dirty="0">
                <a:sym typeface="Symbol" pitchFamily="-109" charset="2"/>
              </a:rPr>
              <a:t>a 3-CNF sentence with four clauses and five proposition symbols.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3-Queens into 3SAT</a:t>
            </a:r>
          </a:p>
        </p:txBody>
      </p:sp>
      <p:graphicFrame>
        <p:nvGraphicFramePr>
          <p:cNvPr id="1064963" name="Object 3"/>
          <p:cNvGraphicFramePr>
            <a:graphicFrameLocks noChangeAspect="1"/>
          </p:cNvGraphicFramePr>
          <p:nvPr/>
        </p:nvGraphicFramePr>
        <p:xfrm>
          <a:off x="663575" y="1574800"/>
          <a:ext cx="7970838" cy="4986338"/>
        </p:xfrm>
        <a:graphic>
          <a:graphicData uri="http://schemas.openxmlformats.org/presentationml/2006/ole">
            <p:oleObj spid="_x0000_s191490" name="Equation" r:id="rId4" imgW="7594600" imgH="4546600" progId="Equation.3">
              <p:embed/>
            </p:oleObj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Converting N-SAT into 3-SAT</a:t>
            </a:r>
          </a:p>
        </p:txBody>
      </p:sp>
      <p:graphicFrame>
        <p:nvGraphicFramePr>
          <p:cNvPr id="1062915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809282" y="1548778"/>
          <a:ext cx="5646738" cy="4967287"/>
        </p:xfrm>
        <a:graphic>
          <a:graphicData uri="http://schemas.openxmlformats.org/presentationml/2006/ole">
            <p:oleObj spid="_x0000_s193538" name="Equation" r:id="rId4" imgW="4000500" imgH="4457700" progId="Equation.3">
              <p:embed/>
            </p:oleObj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5" name="TextBox 4"/>
          <p:cNvSpPr txBox="1"/>
          <p:nvPr/>
        </p:nvSpPr>
        <p:spPr>
          <a:xfrm>
            <a:off x="5645960" y="1675480"/>
            <a:ext cx="34980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Add in dummy variable E, not interested in its truth value from problem perspective nor does its truth affect </a:t>
            </a:r>
            <a:r>
              <a:rPr lang="en-US" i="1" dirty="0" err="1" smtClean="0"/>
              <a:t>satisfiability</a:t>
            </a:r>
            <a:r>
              <a:rPr lang="en-US" i="1" dirty="0" smtClean="0"/>
              <a:t> of original proposition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sz="2800" dirty="0" smtClean="0"/>
              <a:t>Another Form of Local Search</a:t>
            </a:r>
          </a:p>
          <a:p>
            <a:pPr lvl="1">
              <a:lnSpc>
                <a:spcPct val="130000"/>
              </a:lnSpc>
            </a:pPr>
            <a:r>
              <a:rPr lang="en-US" sz="2400" dirty="0" smtClean="0"/>
              <a:t>Repair/Debugging in Constraint Satisfaction Problems</a:t>
            </a:r>
          </a:p>
          <a:p>
            <a:pPr lvl="2">
              <a:lnSpc>
                <a:spcPct val="130000"/>
              </a:lnSpc>
            </a:pPr>
            <a:r>
              <a:rPr lang="en-US" sz="2000" dirty="0" smtClean="0"/>
              <a:t>GSAT</a:t>
            </a:r>
          </a:p>
          <a:p>
            <a:r>
              <a:rPr lang="en-US" sz="2800" dirty="0" smtClean="0"/>
              <a:t>A Systematic Approach to Constraint Satisfaction Problems</a:t>
            </a:r>
          </a:p>
          <a:p>
            <a:pPr lvl="1"/>
            <a:r>
              <a:rPr lang="en-US" sz="2400" dirty="0" smtClean="0"/>
              <a:t>Simple Backtracking Search</a:t>
            </a:r>
          </a:p>
          <a:p>
            <a:pPr lvl="1"/>
            <a:r>
              <a:rPr lang="en-US" sz="2400" dirty="0" smtClean="0"/>
              <a:t>Informed-Backtracking Using </a:t>
            </a:r>
            <a:br>
              <a:rPr lang="en-US" sz="2400" dirty="0" smtClean="0"/>
            </a:br>
            <a:r>
              <a:rPr lang="en-US" sz="2400" dirty="0" smtClean="0"/>
              <a:t> Min-Conflicts Heurist</a:t>
            </a:r>
            <a:r>
              <a:rPr lang="en-US" dirty="0" smtClean="0"/>
              <a:t>ic</a:t>
            </a:r>
          </a:p>
          <a:p>
            <a:pPr lvl="1">
              <a:buFont typeface="Wingdings" pitchFamily="-109" charset="2"/>
              <a:buChar char="w"/>
            </a:pPr>
            <a:r>
              <a:rPr lang="en-US" sz="2400" dirty="0" smtClean="0"/>
              <a:t>Arc Consistency for Pre-processing</a:t>
            </a:r>
          </a:p>
          <a:p>
            <a:pPr lvl="1">
              <a:buFont typeface="Wingdings" pitchFamily="-109" charset="2"/>
              <a:buChar char="w"/>
            </a:pPr>
            <a:r>
              <a:rPr lang="en-US" sz="2400" dirty="0" smtClean="0"/>
              <a:t>Other approaches to ordering variables and values in search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98463"/>
            <a:ext cx="8382000" cy="930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Davis-Putnam Algorithm</a:t>
            </a:r>
            <a:br>
              <a:rPr lang="en-US" sz="3600"/>
            </a:br>
            <a:r>
              <a:rPr lang="en-US" sz="3600"/>
              <a:t>(Depth-First Search)</a:t>
            </a:r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2188" y="1743075"/>
            <a:ext cx="6883400" cy="4529138"/>
            <a:chOff x="742" y="916"/>
            <a:chExt cx="3269" cy="2391"/>
          </a:xfrm>
        </p:grpSpPr>
        <p:sp>
          <p:nvSpPr>
            <p:cNvPr id="1067012" name="Line 4"/>
            <p:cNvSpPr>
              <a:spLocks noChangeShapeType="1"/>
            </p:cNvSpPr>
            <p:nvPr/>
          </p:nvSpPr>
          <p:spPr bwMode="auto">
            <a:xfrm>
              <a:off x="1568" y="2320"/>
              <a:ext cx="440" cy="7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067013" name="Object 5"/>
            <p:cNvGraphicFramePr>
              <a:graphicFrameLocks noChangeAspect="1"/>
            </p:cNvGraphicFramePr>
            <p:nvPr/>
          </p:nvGraphicFramePr>
          <p:xfrm>
            <a:off x="1776" y="916"/>
            <a:ext cx="1840" cy="472"/>
          </p:xfrm>
          <a:graphic>
            <a:graphicData uri="http://schemas.openxmlformats.org/presentationml/2006/ole">
              <p:oleObj spid="_x0000_s195586" name="Equation" r:id="rId4" imgW="2921000" imgH="749300" progId="Equation.3">
                <p:embed/>
              </p:oleObj>
            </a:graphicData>
          </a:graphic>
        </p:graphicFrame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42" y="1352"/>
              <a:ext cx="3269" cy="1955"/>
              <a:chOff x="742" y="1352"/>
              <a:chExt cx="3269" cy="1955"/>
            </a:xfrm>
          </p:grpSpPr>
          <p:sp>
            <p:nvSpPr>
              <p:cNvPr id="1067015" name="Line 7"/>
              <p:cNvSpPr>
                <a:spLocks noChangeShapeType="1"/>
              </p:cNvSpPr>
              <p:nvPr/>
            </p:nvSpPr>
            <p:spPr bwMode="auto">
              <a:xfrm>
                <a:off x="2492" y="1352"/>
                <a:ext cx="568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7016" name="Line 8"/>
              <p:cNvSpPr>
                <a:spLocks noChangeShapeType="1"/>
              </p:cNvSpPr>
              <p:nvPr/>
            </p:nvSpPr>
            <p:spPr bwMode="auto">
              <a:xfrm flipH="1">
                <a:off x="1728" y="1352"/>
                <a:ext cx="656" cy="6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aphicFrame>
            <p:nvGraphicFramePr>
              <p:cNvPr id="1067017" name="Object 9"/>
              <p:cNvGraphicFramePr>
                <a:graphicFrameLocks noChangeAspect="1"/>
              </p:cNvGraphicFramePr>
              <p:nvPr/>
            </p:nvGraphicFramePr>
            <p:xfrm>
              <a:off x="995" y="2168"/>
              <a:ext cx="3016" cy="544"/>
            </p:xfrm>
            <a:graphic>
              <a:graphicData uri="http://schemas.openxmlformats.org/presentationml/2006/ole">
                <p:oleObj spid="_x0000_s195587" name="Equation" r:id="rId5" imgW="4787900" imgH="863600" progId="Equation.3">
                  <p:embed/>
                </p:oleObj>
              </a:graphicData>
            </a:graphic>
          </p:graphicFrame>
          <p:sp>
            <p:nvSpPr>
              <p:cNvPr id="1067018" name="Text Box 10"/>
              <p:cNvSpPr txBox="1">
                <a:spLocks noChangeArrowheads="1"/>
              </p:cNvSpPr>
              <p:nvPr/>
            </p:nvSpPr>
            <p:spPr bwMode="auto">
              <a:xfrm>
                <a:off x="1606" y="1610"/>
                <a:ext cx="176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latin typeface="Helvetica" pitchFamily="-109" charset="0"/>
                  </a:rPr>
                  <a:t>F</a:t>
                </a:r>
                <a:endParaRPr lang="en-US" sz="2400">
                  <a:latin typeface="Times" pitchFamily="-109" charset="0"/>
                </a:endParaRPr>
              </a:p>
            </p:txBody>
          </p:sp>
          <p:sp>
            <p:nvSpPr>
              <p:cNvPr id="1067019" name="Text Box 11"/>
              <p:cNvSpPr txBox="1">
                <a:spLocks noChangeArrowheads="1"/>
              </p:cNvSpPr>
              <p:nvPr/>
            </p:nvSpPr>
            <p:spPr bwMode="auto">
              <a:xfrm>
                <a:off x="2286" y="1722"/>
                <a:ext cx="184" cy="2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latin typeface="Helvetica" pitchFamily="-109" charset="0"/>
                  </a:rPr>
                  <a:t>A</a:t>
                </a:r>
                <a:endParaRPr lang="en-US" sz="2400">
                  <a:latin typeface="Times" pitchFamily="-109" charset="0"/>
                </a:endParaRPr>
              </a:p>
            </p:txBody>
          </p:sp>
          <p:sp>
            <p:nvSpPr>
              <p:cNvPr id="1067020" name="Text Box 12"/>
              <p:cNvSpPr txBox="1">
                <a:spLocks noChangeArrowheads="1"/>
              </p:cNvSpPr>
              <p:nvPr/>
            </p:nvSpPr>
            <p:spPr bwMode="auto">
              <a:xfrm>
                <a:off x="3030" y="1586"/>
                <a:ext cx="176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latin typeface="Helvetica" pitchFamily="-109" charset="0"/>
                  </a:rPr>
                  <a:t>T</a:t>
                </a:r>
              </a:p>
            </p:txBody>
          </p:sp>
          <p:sp>
            <p:nvSpPr>
              <p:cNvPr id="1067021" name="Text Box 13"/>
              <p:cNvSpPr txBox="1">
                <a:spLocks noChangeArrowheads="1"/>
              </p:cNvSpPr>
              <p:nvPr/>
            </p:nvSpPr>
            <p:spPr bwMode="auto">
              <a:xfrm>
                <a:off x="742" y="2650"/>
                <a:ext cx="176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latin typeface="Helvetica" pitchFamily="-109" charset="0"/>
                  </a:rPr>
                  <a:t>F</a:t>
                </a:r>
                <a:endParaRPr lang="en-US" sz="2400">
                  <a:latin typeface="Times" pitchFamily="-109" charset="0"/>
                </a:endParaRPr>
              </a:p>
            </p:txBody>
          </p:sp>
          <p:sp>
            <p:nvSpPr>
              <p:cNvPr id="1067022" name="Line 14"/>
              <p:cNvSpPr>
                <a:spLocks noChangeShapeType="1"/>
              </p:cNvSpPr>
              <p:nvPr/>
            </p:nvSpPr>
            <p:spPr bwMode="auto">
              <a:xfrm flipH="1">
                <a:off x="792" y="2328"/>
                <a:ext cx="656" cy="7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7023" name="Text Box 15"/>
              <p:cNvSpPr txBox="1">
                <a:spLocks noChangeArrowheads="1"/>
              </p:cNvSpPr>
              <p:nvPr/>
            </p:nvSpPr>
            <p:spPr bwMode="auto">
              <a:xfrm>
                <a:off x="1318" y="2882"/>
                <a:ext cx="184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latin typeface="Helvetica" pitchFamily="-109" charset="0"/>
                  </a:rPr>
                  <a:t>B</a:t>
                </a:r>
                <a:endParaRPr lang="en-US" sz="2400">
                  <a:latin typeface="Times" pitchFamily="-109" charset="0"/>
                </a:endParaRPr>
              </a:p>
            </p:txBody>
          </p:sp>
          <p:sp>
            <p:nvSpPr>
              <p:cNvPr id="1067024" name="Text Box 16"/>
              <p:cNvSpPr txBox="1">
                <a:spLocks noChangeArrowheads="1"/>
              </p:cNvSpPr>
              <p:nvPr/>
            </p:nvSpPr>
            <p:spPr bwMode="auto">
              <a:xfrm>
                <a:off x="1958" y="2578"/>
                <a:ext cx="176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latin typeface="Helvetica" pitchFamily="-109" charset="0"/>
                  </a:rPr>
                  <a:t>T</a:t>
                </a:r>
                <a:endParaRPr lang="en-US" sz="2400">
                  <a:latin typeface="Times" pitchFamily="-109" charset="0"/>
                </a:endParaRPr>
              </a:p>
            </p:txBody>
          </p:sp>
          <p:sp>
            <p:nvSpPr>
              <p:cNvPr id="1067025" name="Text Box 17"/>
              <p:cNvSpPr txBox="1">
                <a:spLocks noChangeArrowheads="1"/>
              </p:cNvSpPr>
              <p:nvPr/>
            </p:nvSpPr>
            <p:spPr bwMode="auto">
              <a:xfrm>
                <a:off x="2006" y="3066"/>
                <a:ext cx="168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 b="1">
                    <a:latin typeface="Helvetica" pitchFamily="-109" charset="0"/>
                  </a:rPr>
                  <a:t>x</a:t>
                </a:r>
                <a:endParaRPr lang="en-US" sz="2400">
                  <a:latin typeface="Times" pitchFamily="-109" charset="0"/>
                </a:endParaRPr>
              </a:p>
            </p:txBody>
          </p:sp>
        </p:grpSp>
      </p:grpSp>
      <p:sp>
        <p:nvSpPr>
          <p:cNvPr id="20" name="Footer Placeholder 1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366713"/>
            <a:ext cx="8231188" cy="808037"/>
          </a:xfrm>
        </p:spPr>
        <p:txBody>
          <a:bodyPr/>
          <a:lstStyle/>
          <a:p>
            <a:r>
              <a:rPr lang="en-US"/>
              <a:t>GSAT Algorithm</a:t>
            </a:r>
          </a:p>
        </p:txBody>
      </p:sp>
      <p:sp>
        <p:nvSpPr>
          <p:cNvPr id="106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2100" y="1735138"/>
            <a:ext cx="8851900" cy="4770437"/>
          </a:xfrm>
        </p:spPr>
        <p:txBody>
          <a:bodyPr/>
          <a:lstStyle/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Problem</a:t>
            </a:r>
            <a:r>
              <a:rPr lang="en-US" sz="1400"/>
              <a:t>:  Given a formula of the propositional calculus, find an interpretation of the variables under which the formula comes out true, or report that none exists.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procedure GSAT</a:t>
            </a:r>
            <a:endParaRPr lang="en-US" sz="1400"/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Input</a:t>
            </a:r>
            <a:r>
              <a:rPr lang="en-US" sz="1400"/>
              <a:t>: a set of clauses </a:t>
            </a:r>
            <a:r>
              <a:rPr lang="en-US" sz="1800">
                <a:sym typeface="Symbol" pitchFamily="-109" charset="2"/>
              </a:rPr>
              <a:t></a:t>
            </a:r>
            <a:r>
              <a:rPr lang="en-US" sz="1400"/>
              <a:t>, MAX-FLIPS, and MAX-TRIES 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Output</a:t>
            </a:r>
            <a:r>
              <a:rPr lang="en-US" sz="1400"/>
              <a:t>: a satisfying truth assignments of </a:t>
            </a:r>
            <a:r>
              <a:rPr lang="en-US" sz="1800">
                <a:sym typeface="Symbol" pitchFamily="-109" charset="2"/>
              </a:rPr>
              <a:t></a:t>
            </a:r>
            <a:r>
              <a:rPr lang="en-US" sz="1400"/>
              <a:t>, if found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begin</a:t>
            </a:r>
            <a:endParaRPr lang="en-US" sz="1400"/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</a:t>
            </a:r>
            <a:r>
              <a:rPr lang="en-US" sz="1400" b="1"/>
              <a:t>for</a:t>
            </a:r>
            <a:r>
              <a:rPr lang="en-US" sz="1400"/>
              <a:t> </a:t>
            </a:r>
            <a:r>
              <a:rPr lang="en-US" sz="1400" b="1" i="1">
                <a:latin typeface="Times" pitchFamily="-109" charset="0"/>
              </a:rPr>
              <a:t>i</a:t>
            </a:r>
            <a:r>
              <a:rPr lang="en-US" sz="1400"/>
              <a:t>:= 1 </a:t>
            </a:r>
            <a:r>
              <a:rPr lang="en-US" sz="1400" b="1"/>
              <a:t>to</a:t>
            </a:r>
            <a:r>
              <a:rPr lang="en-US" sz="1400"/>
              <a:t> MAX-TRIES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	</a:t>
            </a:r>
            <a:r>
              <a:rPr lang="en-US" sz="1400" i="1"/>
              <a:t>T</a:t>
            </a:r>
            <a:r>
              <a:rPr lang="en-US" sz="1400"/>
              <a:t> := a randomly generated truth assignment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	</a:t>
            </a:r>
            <a:r>
              <a:rPr lang="en-US" sz="1400" b="1"/>
              <a:t>for</a:t>
            </a:r>
            <a:r>
              <a:rPr lang="en-US" sz="1400"/>
              <a:t> </a:t>
            </a:r>
            <a:r>
              <a:rPr lang="en-US" sz="1400" i="1">
                <a:latin typeface="Times" pitchFamily="-109" charset="0"/>
              </a:rPr>
              <a:t>j</a:t>
            </a:r>
            <a:r>
              <a:rPr lang="en-US" sz="1400"/>
              <a:t> := 1 </a:t>
            </a:r>
            <a:r>
              <a:rPr lang="en-US" sz="1400" b="1"/>
              <a:t>to</a:t>
            </a:r>
            <a:r>
              <a:rPr lang="en-US" sz="1400"/>
              <a:t> MAX-FLIPS 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		</a:t>
            </a:r>
            <a:r>
              <a:rPr lang="en-US" sz="1400" b="1"/>
              <a:t>if</a:t>
            </a:r>
            <a:r>
              <a:rPr lang="en-US" sz="1400"/>
              <a:t> </a:t>
            </a:r>
            <a:r>
              <a:rPr lang="en-US" sz="1400" i="1"/>
              <a:t>T</a:t>
            </a:r>
            <a:r>
              <a:rPr lang="en-US" sz="1400"/>
              <a:t> satisfies </a:t>
            </a:r>
            <a:r>
              <a:rPr lang="en-US" sz="1800">
                <a:sym typeface="Symbol" pitchFamily="-109" charset="2"/>
              </a:rPr>
              <a:t></a:t>
            </a:r>
            <a:r>
              <a:rPr lang="en-US" sz="1400"/>
              <a:t> </a:t>
            </a:r>
            <a:r>
              <a:rPr lang="en-US" sz="1400" b="1"/>
              <a:t>then return</a:t>
            </a:r>
            <a:r>
              <a:rPr lang="en-US" sz="1400"/>
              <a:t> </a:t>
            </a:r>
            <a:r>
              <a:rPr lang="en-US" sz="1400" i="1"/>
              <a:t>T</a:t>
            </a:r>
            <a:endParaRPr lang="en-US" sz="1400"/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		</a:t>
            </a:r>
            <a:r>
              <a:rPr lang="en-US" sz="1400" i="1"/>
              <a:t>p</a:t>
            </a:r>
            <a:r>
              <a:rPr lang="en-US" sz="1400"/>
              <a:t> :=	a propositional variable such that a change in its truth assignment gives the largest increase in total number of clauses of </a:t>
            </a:r>
            <a:r>
              <a:rPr lang="en-US" sz="1800">
                <a:sym typeface="Symbol" pitchFamily="-109" charset="2"/>
              </a:rPr>
              <a:t></a:t>
            </a:r>
            <a:r>
              <a:rPr lang="en-US" sz="1400"/>
              <a:t> that are satisfied by </a:t>
            </a:r>
            <a:r>
              <a:rPr lang="en-US" sz="1400" i="1"/>
              <a:t>T</a:t>
            </a:r>
            <a:r>
              <a:rPr lang="en-US" sz="1400"/>
              <a:t>.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		</a:t>
            </a:r>
            <a:r>
              <a:rPr lang="en-US" sz="1400" i="1"/>
              <a:t>T</a:t>
            </a:r>
            <a:r>
              <a:rPr lang="en-US" sz="1400"/>
              <a:t> := </a:t>
            </a:r>
            <a:r>
              <a:rPr lang="en-US" sz="1400" i="1"/>
              <a:t>T</a:t>
            </a:r>
            <a:r>
              <a:rPr lang="en-US" sz="1400"/>
              <a:t> with the truth assignment of </a:t>
            </a:r>
            <a:r>
              <a:rPr lang="en-US" sz="1400" i="1"/>
              <a:t>p</a:t>
            </a:r>
            <a:r>
              <a:rPr lang="en-US" sz="1400"/>
              <a:t> reversed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/>
              <a:t>		</a:t>
            </a:r>
            <a:r>
              <a:rPr lang="en-US" sz="1400" b="1"/>
              <a:t>end for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	end for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	return</a:t>
            </a:r>
            <a:r>
              <a:rPr lang="en-US" sz="1400"/>
              <a:t> “no satisfying assignment found”</a:t>
            </a:r>
          </a:p>
          <a:p>
            <a:pPr defTabSz="215900">
              <a:lnSpc>
                <a:spcPct val="110000"/>
              </a:lnSpc>
              <a:buFont typeface="Wingdings" pitchFamily="-109" charset="2"/>
              <a:buNone/>
              <a:tabLst>
                <a:tab pos="800100" algn="l"/>
                <a:tab pos="1257300" algn="l"/>
              </a:tabLst>
            </a:pPr>
            <a:r>
              <a:rPr lang="en-US" sz="1400" b="1"/>
              <a:t>end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584200"/>
            <a:ext cx="8231188" cy="434975"/>
          </a:xfrm>
        </p:spPr>
        <p:txBody>
          <a:bodyPr/>
          <a:lstStyle/>
          <a:p>
            <a:r>
              <a:rPr lang="en-US" sz="4000"/>
              <a:t>GSAT Performance</a:t>
            </a:r>
            <a:endParaRPr lang="en-US"/>
          </a:p>
        </p:txBody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7413" y="1560513"/>
            <a:ext cx="1735137" cy="1395412"/>
          </a:xfrm>
        </p:spPr>
        <p:txBody>
          <a:bodyPr/>
          <a:lstStyle/>
          <a:p>
            <a:pPr marL="0" indent="0">
              <a:buFont typeface="Wingdings" pitchFamily="-109" charset="2"/>
              <a:buNone/>
            </a:pPr>
            <a:r>
              <a:rPr lang="en-US" sz="1800" b="1"/>
              <a:t>GSAT versus Davis-Putnam </a:t>
            </a:r>
          </a:p>
          <a:p>
            <a:pPr marL="0" indent="0">
              <a:buFont typeface="Wingdings" pitchFamily="-109" charset="2"/>
              <a:buNone/>
            </a:pPr>
            <a:r>
              <a:rPr lang="en-US" sz="1800" b="1"/>
              <a:t>(a backtracking style algorithm)</a:t>
            </a:r>
            <a:endParaRPr lang="en-US" sz="1800"/>
          </a:p>
        </p:txBody>
      </p:sp>
      <p:pic>
        <p:nvPicPr>
          <p:cNvPr id="10711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524000"/>
            <a:ext cx="5715000" cy="50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1109" name="Text Box 5"/>
          <p:cNvSpPr txBox="1">
            <a:spLocks noChangeArrowheads="1"/>
          </p:cNvSpPr>
          <p:nvPr/>
        </p:nvSpPr>
        <p:spPr bwMode="auto">
          <a:xfrm>
            <a:off x="6705600" y="3886200"/>
            <a:ext cx="2235200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" pitchFamily="-109" charset="0"/>
              </a:rPr>
              <a:t>Domain</a:t>
            </a:r>
            <a:r>
              <a:rPr lang="en-US" sz="1600" b="1">
                <a:latin typeface="Times" pitchFamily="-109" charset="0"/>
              </a:rPr>
              <a:t>:  </a:t>
            </a:r>
            <a:r>
              <a:rPr lang="en-US" sz="1600" b="1" i="1">
                <a:latin typeface="Times" pitchFamily="-109" charset="0"/>
              </a:rPr>
              <a:t>hard</a:t>
            </a:r>
            <a:r>
              <a:rPr lang="en-US" sz="1600" b="1">
                <a:latin typeface="Times" pitchFamily="-109" charset="0"/>
              </a:rPr>
              <a:t> random 3CNF formulas, all satisfiable (hard means chosen from a region in which about 50% of problems are unsolvable)</a:t>
            </a:r>
            <a:endParaRPr lang="en-US" sz="1400">
              <a:latin typeface="Times" pitchFamily="-109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GSAT Performance </a:t>
            </a:r>
            <a:r>
              <a:rPr lang="en-US" sz="4000" i="1"/>
              <a:t>(cont’d)</a:t>
            </a:r>
            <a:endParaRPr lang="en-US"/>
          </a:p>
        </p:txBody>
      </p:sp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585913"/>
            <a:ext cx="8337550" cy="1652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i="1" dirty="0" smtClean="0"/>
              <a:t>GSAT Biased </a:t>
            </a:r>
            <a:r>
              <a:rPr lang="en-US" sz="2000" i="1" dirty="0"/>
              <a:t>Random Walk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With probability </a:t>
            </a:r>
            <a:r>
              <a:rPr lang="en-US" sz="2000" i="1" dirty="0" err="1"/>
              <a:t>p</a:t>
            </a:r>
            <a:r>
              <a:rPr lang="en-US" sz="2000" i="1" dirty="0"/>
              <a:t>, </a:t>
            </a:r>
            <a:r>
              <a:rPr lang="en-US" sz="2000" dirty="0"/>
              <a:t>follow the standard GSAT scheme,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i.e.</a:t>
            </a:r>
            <a:r>
              <a:rPr lang="en-US" sz="2000" dirty="0"/>
              <a:t>, make the best possible flip.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With probability 1 - </a:t>
            </a:r>
            <a:r>
              <a:rPr lang="en-US" sz="2000" i="1" dirty="0" err="1"/>
              <a:t>p</a:t>
            </a:r>
            <a:r>
              <a:rPr lang="en-US" sz="2000" dirty="0"/>
              <a:t>, pick a variable occurring in some unsatisfied clause and flip its truth assignment. (Note: a possible uphill move.)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GSAT-Walk &lt; Simulated-Annealing &lt; GSAT-Noise &lt; GSAT-Basic</a:t>
            </a:r>
            <a:endParaRPr lang="en-US" sz="2800" dirty="0"/>
          </a:p>
        </p:txBody>
      </p:sp>
      <p:pic>
        <p:nvPicPr>
          <p:cNvPr id="107315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386" y="3734172"/>
            <a:ext cx="8474865" cy="2253835"/>
          </a:xfrm>
          <a:prstGeom prst="rect">
            <a:avLst/>
          </a:prstGeom>
          <a:noFill/>
        </p:spPr>
      </p:pic>
      <p:sp>
        <p:nvSpPr>
          <p:cNvPr id="1073157" name="Text Box 5"/>
          <p:cNvSpPr txBox="1">
            <a:spLocks noChangeArrowheads="1"/>
          </p:cNvSpPr>
          <p:nvPr/>
        </p:nvSpPr>
        <p:spPr bwMode="auto">
          <a:xfrm>
            <a:off x="741363" y="6054725"/>
            <a:ext cx="7805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Times" pitchFamily="-109" charset="0"/>
              </a:rPr>
              <a:t>Comparing noise strategies on hard random 3CNF formulas. (Time in seconds on an SGI Challenge)</a:t>
            </a:r>
            <a:endParaRPr lang="en-US" sz="2400">
              <a:latin typeface="Times" pitchFamily="-109" charset="0"/>
            </a:endParaRPr>
          </a:p>
        </p:txBody>
      </p:sp>
      <p:sp>
        <p:nvSpPr>
          <p:cNvPr id="1073158" name="Rectangle 6"/>
          <p:cNvSpPr>
            <a:spLocks noChangeArrowheads="1"/>
          </p:cNvSpPr>
          <p:nvPr/>
        </p:nvSpPr>
        <p:spPr bwMode="auto">
          <a:xfrm>
            <a:off x="8394700" y="5435600"/>
            <a:ext cx="419100" cy="317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65125"/>
            <a:ext cx="8382000" cy="631825"/>
          </a:xfrm>
        </p:spPr>
        <p:txBody>
          <a:bodyPr/>
          <a:lstStyle/>
          <a:p>
            <a:r>
              <a:rPr lang="en-US" sz="3600"/>
              <a:t>3SAT Phase Transition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19163" y="2614613"/>
            <a:ext cx="3340100" cy="6515100"/>
            <a:chOff x="2300" y="0"/>
            <a:chExt cx="2104" cy="410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300" y="0"/>
              <a:ext cx="2104" cy="2074"/>
              <a:chOff x="1636" y="0"/>
              <a:chExt cx="2104" cy="2074"/>
            </a:xfrm>
          </p:grpSpPr>
          <p:pic>
            <p:nvPicPr>
              <p:cNvPr id="1075205" name="Picture 5"/>
              <p:cNvPicPr>
                <a:picLocks noChangeAspect="1" noChangeArrowheads="1"/>
              </p:cNvPicPr>
              <p:nvPr/>
            </p:nvPicPr>
            <p:blipFill>
              <a:blip r:embed="rId3"/>
              <a:srcRect b="49480"/>
              <a:stretch>
                <a:fillRect/>
              </a:stretch>
            </p:blipFill>
            <p:spPr bwMode="auto">
              <a:xfrm>
                <a:off x="1636" y="0"/>
                <a:ext cx="2104" cy="2074"/>
              </a:xfrm>
              <a:prstGeom prst="rect">
                <a:avLst/>
              </a:prstGeom>
              <a:noFill/>
            </p:spPr>
          </p:pic>
          <p:sp>
            <p:nvSpPr>
              <p:cNvPr id="1075206" name="Rectangle 6"/>
              <p:cNvSpPr>
                <a:spLocks noChangeArrowheads="1"/>
              </p:cNvSpPr>
              <p:nvPr/>
            </p:nvSpPr>
            <p:spPr bwMode="auto">
              <a:xfrm>
                <a:off x="2728" y="112"/>
                <a:ext cx="768" cy="31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r>
                  <a:rPr lang="en-US" sz="900">
                    <a:latin typeface="Times" pitchFamily="-109" charset="0"/>
                  </a:rPr>
                  <a:t>20--variable formulas </a:t>
                </a:r>
                <a:r>
                  <a:rPr lang="en-US" sz="900">
                    <a:latin typeface="Times" pitchFamily="-109" charset="0"/>
                    <a:sym typeface="Symbol" pitchFamily="-109" charset="2"/>
                  </a:rPr>
                  <a:t></a:t>
                </a:r>
                <a:endParaRPr lang="en-US" sz="900">
                  <a:latin typeface="Times" pitchFamily="-109" charset="0"/>
                </a:endParaRPr>
              </a:p>
              <a:p>
                <a:r>
                  <a:rPr lang="en-US" sz="900">
                    <a:latin typeface="Times" pitchFamily="-109" charset="0"/>
                  </a:rPr>
                  <a:t>40--variable formulas +</a:t>
                </a:r>
              </a:p>
              <a:p>
                <a:r>
                  <a:rPr lang="en-US" sz="900">
                    <a:latin typeface="Times" pitchFamily="-109" charset="0"/>
                  </a:rPr>
                  <a:t>50--variable formulas  </a:t>
                </a:r>
                <a:r>
                  <a:rPr lang="en-US" sz="1000">
                    <a:latin typeface="Times" pitchFamily="-109" charset="0"/>
                    <a:sym typeface="Wingdings" pitchFamily="-109" charset="2"/>
                  </a:rPr>
                  <a:t></a:t>
                </a:r>
                <a:endParaRPr lang="en-US" sz="1000">
                  <a:latin typeface="Times" pitchFamily="-109" charset="0"/>
                </a:endParaRPr>
              </a:p>
            </p:txBody>
          </p:sp>
        </p:grpSp>
        <p:sp>
          <p:nvSpPr>
            <p:cNvPr id="1075207" name="Text Box 7"/>
            <p:cNvSpPr txBox="1">
              <a:spLocks noChangeArrowheads="1"/>
            </p:cNvSpPr>
            <p:nvPr/>
          </p:nvSpPr>
          <p:spPr bwMode="auto">
            <a:xfrm>
              <a:off x="2768" y="1736"/>
              <a:ext cx="12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>
                  <a:latin typeface="Palatino" pitchFamily="-109" charset="0"/>
                </a:rPr>
                <a:t>Ratio of clauses-to-variables</a:t>
              </a:r>
              <a:endParaRPr lang="en-US" sz="2400">
                <a:latin typeface="Times" pitchFamily="-109" charset="0"/>
              </a:endParaRPr>
            </a:p>
          </p:txBody>
        </p:sp>
        <p:sp>
          <p:nvSpPr>
            <p:cNvPr id="1075208" name="Text Box 8"/>
            <p:cNvSpPr txBox="1">
              <a:spLocks noChangeArrowheads="1"/>
            </p:cNvSpPr>
            <p:nvPr/>
          </p:nvSpPr>
          <p:spPr bwMode="auto">
            <a:xfrm>
              <a:off x="2752" y="3816"/>
              <a:ext cx="1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latin typeface="Times" pitchFamily="-109" charset="0"/>
              </a:endParaRPr>
            </a:p>
          </p:txBody>
        </p:sp>
        <p:sp>
          <p:nvSpPr>
            <p:cNvPr id="1075209" name="Text Box 9"/>
            <p:cNvSpPr txBox="1">
              <a:spLocks noChangeArrowheads="1"/>
            </p:cNvSpPr>
            <p:nvPr/>
          </p:nvSpPr>
          <p:spPr bwMode="auto">
            <a:xfrm rot="16200000">
              <a:off x="2296" y="2332"/>
              <a:ext cx="34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latin typeface="Times" pitchFamily="-109" charset="0"/>
              </a:endParaRPr>
            </a:p>
          </p:txBody>
        </p:sp>
        <p:sp>
          <p:nvSpPr>
            <p:cNvPr id="1075210" name="Text Box 10"/>
            <p:cNvSpPr txBox="1">
              <a:spLocks noChangeArrowheads="1"/>
            </p:cNvSpPr>
            <p:nvPr/>
          </p:nvSpPr>
          <p:spPr bwMode="auto">
            <a:xfrm rot="-5400000">
              <a:off x="2096" y="922"/>
              <a:ext cx="60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>
                  <a:latin typeface="Palatino" pitchFamily="-109" charset="0"/>
                </a:rPr>
                <a:t># of DP calls</a:t>
              </a:r>
              <a:endParaRPr lang="en-US" sz="2400">
                <a:latin typeface="Times" pitchFamily="-109" charset="0"/>
              </a:endParaRP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27588" y="-552450"/>
            <a:ext cx="3340100" cy="6337300"/>
            <a:chOff x="2300" y="112"/>
            <a:chExt cx="2104" cy="3992"/>
          </a:xfrm>
        </p:grpSpPr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2300" y="112"/>
              <a:ext cx="2104" cy="3992"/>
              <a:chOff x="1636" y="112"/>
              <a:chExt cx="2104" cy="3992"/>
            </a:xfrm>
          </p:grpSpPr>
          <p:pic>
            <p:nvPicPr>
              <p:cNvPr id="1075213" name="Picture 13"/>
              <p:cNvPicPr>
                <a:picLocks noChangeAspect="1" noChangeArrowheads="1"/>
              </p:cNvPicPr>
              <p:nvPr/>
            </p:nvPicPr>
            <p:blipFill>
              <a:blip r:embed="rId3"/>
              <a:srcRect t="49480"/>
              <a:stretch>
                <a:fillRect/>
              </a:stretch>
            </p:blipFill>
            <p:spPr bwMode="auto">
              <a:xfrm>
                <a:off x="1636" y="2031"/>
                <a:ext cx="2104" cy="2073"/>
              </a:xfrm>
              <a:prstGeom prst="rect">
                <a:avLst/>
              </a:prstGeom>
              <a:noFill/>
            </p:spPr>
          </p:pic>
          <p:sp>
            <p:nvSpPr>
              <p:cNvPr id="1075214" name="Rectangle 14"/>
              <p:cNvSpPr>
                <a:spLocks noChangeArrowheads="1"/>
              </p:cNvSpPr>
              <p:nvPr/>
            </p:nvSpPr>
            <p:spPr bwMode="auto">
              <a:xfrm>
                <a:off x="2728" y="112"/>
                <a:ext cx="768" cy="31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1000">
                  <a:latin typeface="Times" pitchFamily="-109" charset="0"/>
                </a:endParaRPr>
              </a:p>
            </p:txBody>
          </p:sp>
        </p:grpSp>
        <p:sp>
          <p:nvSpPr>
            <p:cNvPr id="1075215" name="Text Box 15"/>
            <p:cNvSpPr txBox="1">
              <a:spLocks noChangeArrowheads="1"/>
            </p:cNvSpPr>
            <p:nvPr/>
          </p:nvSpPr>
          <p:spPr bwMode="auto">
            <a:xfrm>
              <a:off x="2768" y="1736"/>
              <a:ext cx="1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latin typeface="Times" pitchFamily="-109" charset="0"/>
              </a:endParaRPr>
            </a:p>
          </p:txBody>
        </p:sp>
        <p:sp>
          <p:nvSpPr>
            <p:cNvPr id="1075216" name="Text Box 16"/>
            <p:cNvSpPr txBox="1">
              <a:spLocks noChangeArrowheads="1"/>
            </p:cNvSpPr>
            <p:nvPr/>
          </p:nvSpPr>
          <p:spPr bwMode="auto">
            <a:xfrm>
              <a:off x="2752" y="3816"/>
              <a:ext cx="12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>
                  <a:latin typeface="Palatino" pitchFamily="-109" charset="0"/>
                </a:rPr>
                <a:t>Ratio of clauses-to-variables</a:t>
              </a:r>
              <a:endParaRPr lang="en-US" sz="2400">
                <a:latin typeface="Times" pitchFamily="-109" charset="0"/>
              </a:endParaRPr>
            </a:p>
          </p:txBody>
        </p:sp>
        <p:sp>
          <p:nvSpPr>
            <p:cNvPr id="1075217" name="Text Box 17"/>
            <p:cNvSpPr txBox="1">
              <a:spLocks noChangeArrowheads="1"/>
            </p:cNvSpPr>
            <p:nvPr/>
          </p:nvSpPr>
          <p:spPr bwMode="auto">
            <a:xfrm rot="16200000">
              <a:off x="1720" y="2912"/>
              <a:ext cx="13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>
                  <a:latin typeface="Palatino" pitchFamily="-109" charset="0"/>
                </a:rPr>
                <a:t>Fraction of unsatisfiable formulae</a:t>
              </a:r>
              <a:endParaRPr lang="en-US" sz="2400">
                <a:latin typeface="Times" pitchFamily="-109" charset="0"/>
              </a:endParaRPr>
            </a:p>
          </p:txBody>
        </p:sp>
        <p:sp>
          <p:nvSpPr>
            <p:cNvPr id="1075218" name="Text Box 18"/>
            <p:cNvSpPr txBox="1">
              <a:spLocks noChangeArrowheads="1"/>
            </p:cNvSpPr>
            <p:nvPr/>
          </p:nvSpPr>
          <p:spPr bwMode="auto">
            <a:xfrm rot="-5400000">
              <a:off x="2288" y="730"/>
              <a:ext cx="34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latin typeface="Times" pitchFamily="-109" charset="0"/>
              </a:endParaRPr>
            </a:p>
          </p:txBody>
        </p:sp>
      </p:grpSp>
      <p:sp>
        <p:nvSpPr>
          <p:cNvPr id="107521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457200" y="1677988"/>
            <a:ext cx="8382000" cy="47640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Easy -- </a:t>
            </a:r>
            <a:r>
              <a:rPr lang="en-US" sz="1800" dirty="0" err="1"/>
              <a:t>Sastifiable</a:t>
            </a:r>
            <a:r>
              <a:rPr lang="en-US" sz="1800" dirty="0"/>
              <a:t> problems where many solutions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Hard -- </a:t>
            </a:r>
            <a:r>
              <a:rPr lang="en-US" sz="1800" b="1" dirty="0" err="1"/>
              <a:t>Sastifiable</a:t>
            </a:r>
            <a:r>
              <a:rPr lang="en-US" sz="1800" b="1" dirty="0"/>
              <a:t> problems where few solutions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Easy -- Few </a:t>
            </a:r>
            <a:r>
              <a:rPr lang="en-US" sz="1800" dirty="0" err="1"/>
              <a:t>Satisfiable</a:t>
            </a:r>
            <a:r>
              <a:rPr lang="en-US" sz="1800" dirty="0"/>
              <a:t> problems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Assumes concurrent search in the </a:t>
            </a:r>
            <a:r>
              <a:rPr lang="en-US" sz="1800" dirty="0" err="1"/>
              <a:t>satisfiable</a:t>
            </a:r>
            <a:r>
              <a:rPr lang="en-US" sz="1800" dirty="0"/>
              <a:t> space and the non-</a:t>
            </a:r>
            <a:r>
              <a:rPr lang="en-US" sz="1800" dirty="0" err="1"/>
              <a:t>satisfiable</a:t>
            </a:r>
            <a:r>
              <a:rPr lang="en-US" sz="1800" dirty="0"/>
              <a:t> space ( negation of proposition)</a:t>
            </a:r>
          </a:p>
        </p:txBody>
      </p:sp>
      <p:sp>
        <p:nvSpPr>
          <p:cNvPr id="1075220" name="Line 20"/>
          <p:cNvSpPr>
            <a:spLocks noChangeShapeType="1"/>
          </p:cNvSpPr>
          <p:nvPr/>
        </p:nvSpPr>
        <p:spPr bwMode="auto">
          <a:xfrm flipH="1">
            <a:off x="6078538" y="2674938"/>
            <a:ext cx="50800" cy="2540000"/>
          </a:xfrm>
          <a:prstGeom prst="line">
            <a:avLst/>
          </a:prstGeom>
          <a:noFill/>
          <a:ln w="12700">
            <a:solidFill>
              <a:srgbClr val="FF1B5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221" name="Line 21"/>
          <p:cNvSpPr>
            <a:spLocks noChangeShapeType="1"/>
          </p:cNvSpPr>
          <p:nvPr/>
        </p:nvSpPr>
        <p:spPr bwMode="auto">
          <a:xfrm flipH="1">
            <a:off x="6502400" y="2674938"/>
            <a:ext cx="50800" cy="2489200"/>
          </a:xfrm>
          <a:prstGeom prst="line">
            <a:avLst/>
          </a:prstGeom>
          <a:noFill/>
          <a:ln w="12700">
            <a:solidFill>
              <a:srgbClr val="FF1B5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222" name="Line 22"/>
          <p:cNvSpPr>
            <a:spLocks noChangeShapeType="1"/>
          </p:cNvSpPr>
          <p:nvPr/>
        </p:nvSpPr>
        <p:spPr bwMode="auto">
          <a:xfrm flipH="1">
            <a:off x="2166938" y="2676525"/>
            <a:ext cx="50800" cy="2590800"/>
          </a:xfrm>
          <a:prstGeom prst="line">
            <a:avLst/>
          </a:prstGeom>
          <a:noFill/>
          <a:ln w="12700">
            <a:solidFill>
              <a:srgbClr val="FF1B5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223" name="Line 23"/>
          <p:cNvSpPr>
            <a:spLocks noChangeShapeType="1"/>
          </p:cNvSpPr>
          <p:nvPr/>
        </p:nvSpPr>
        <p:spPr bwMode="auto">
          <a:xfrm flipH="1">
            <a:off x="2606675" y="2692400"/>
            <a:ext cx="17463" cy="2574925"/>
          </a:xfrm>
          <a:prstGeom prst="line">
            <a:avLst/>
          </a:prstGeom>
          <a:noFill/>
          <a:ln w="12700">
            <a:solidFill>
              <a:srgbClr val="FF1B5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 dirty="0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Constraint Satisfaction Problems (CSP)</a:t>
            </a:r>
            <a:endParaRPr lang="en-US" dirty="0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513" y="1757363"/>
            <a:ext cx="7964487" cy="4579937"/>
          </a:xfrm>
        </p:spPr>
        <p:txBody>
          <a:bodyPr/>
          <a:lstStyle/>
          <a:p>
            <a:r>
              <a:rPr lang="en-US" dirty="0"/>
              <a:t>A set of </a:t>
            </a:r>
            <a:r>
              <a:rPr lang="en-US" b="1" dirty="0">
                <a:solidFill>
                  <a:schemeClr val="folHlink"/>
                </a:solidFill>
              </a:rPr>
              <a:t>variables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i="1" dirty="0"/>
              <a:t>…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/>
              <a:t>, and a set of </a:t>
            </a:r>
            <a:r>
              <a:rPr lang="en-US" b="1">
                <a:solidFill>
                  <a:schemeClr val="folHlink"/>
                </a:solidFill>
              </a:rPr>
              <a:t>constraints</a:t>
            </a:r>
            <a:r>
              <a:rPr lang="en-US"/>
              <a:t> </a:t>
            </a:r>
            <a:r>
              <a:rPr lang="en-US" i="1"/>
              <a:t>C</a:t>
            </a:r>
            <a:r>
              <a:rPr lang="en-US" i="1" baseline="-25000"/>
              <a:t>1</a:t>
            </a:r>
            <a:r>
              <a:rPr lang="en-US" i="1"/>
              <a:t>…C</a:t>
            </a:r>
            <a:r>
              <a:rPr lang="en-US" i="1" baseline="-25000"/>
              <a:t>m</a:t>
            </a:r>
            <a:r>
              <a:rPr lang="en-US"/>
              <a:t>.  Each variable </a:t>
            </a:r>
            <a:r>
              <a:rPr lang="en-US" i="1"/>
              <a:t>X</a:t>
            </a:r>
            <a:r>
              <a:rPr lang="en-US" i="1" baseline="-25000"/>
              <a:t>i</a:t>
            </a:r>
            <a:r>
              <a:rPr lang="en-US"/>
              <a:t> has a </a:t>
            </a:r>
            <a:r>
              <a:rPr lang="en-US" b="1">
                <a:solidFill>
                  <a:schemeClr val="folHlink"/>
                </a:solidFill>
              </a:rPr>
              <a:t>domain</a:t>
            </a:r>
            <a:r>
              <a:rPr lang="en-US"/>
              <a:t> </a:t>
            </a:r>
            <a:r>
              <a:rPr lang="en-US" i="1"/>
              <a:t>D</a:t>
            </a:r>
            <a:r>
              <a:rPr lang="en-US" i="1" baseline="-25000"/>
              <a:t>i</a:t>
            </a:r>
            <a:r>
              <a:rPr lang="en-US"/>
              <a:t> of possible </a:t>
            </a:r>
            <a:r>
              <a:rPr lang="en-US" b="1">
                <a:solidFill>
                  <a:schemeClr val="folHlink"/>
                </a:solidFill>
              </a:rPr>
              <a:t>values</a:t>
            </a:r>
            <a:r>
              <a:rPr lang="en-US"/>
              <a:t>.</a:t>
            </a:r>
          </a:p>
          <a:p>
            <a:r>
              <a:rPr lang="en-US"/>
              <a:t>A </a:t>
            </a:r>
            <a:r>
              <a:rPr lang="en-US" b="1">
                <a:solidFill>
                  <a:schemeClr val="folHlink"/>
                </a:solidFill>
              </a:rPr>
              <a:t>solution</a:t>
            </a:r>
            <a:r>
              <a:rPr lang="en-US"/>
              <a:t> to a CSP: a complete assignment to all variables that satisfies all the constraints.</a:t>
            </a:r>
          </a:p>
          <a:p>
            <a:r>
              <a:rPr lang="en-US"/>
              <a:t>Representation of constraints as predicates.</a:t>
            </a:r>
          </a:p>
          <a:p>
            <a:r>
              <a:rPr lang="en-US"/>
              <a:t>Visualizing a CSP as a </a:t>
            </a:r>
            <a:r>
              <a:rPr lang="en-US" b="1">
                <a:solidFill>
                  <a:schemeClr val="folHlink"/>
                </a:solidFill>
              </a:rPr>
              <a:t>constraint graph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2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31129" y="292010"/>
            <a:ext cx="8231188" cy="1087437"/>
          </a:xfrm>
        </p:spPr>
        <p:txBody>
          <a:bodyPr/>
          <a:lstStyle/>
          <a:p>
            <a:r>
              <a:rPr lang="en-US" sz="3600" dirty="0" smtClean="0"/>
              <a:t>A Simplistic Approach to Solving </a:t>
            </a:r>
            <a:r>
              <a:rPr lang="en-US" sz="3600" dirty="0" err="1"/>
              <a:t>CSPs</a:t>
            </a:r>
            <a:r>
              <a:rPr lang="en-US" sz="3600" dirty="0"/>
              <a:t> using Systematic Search</a:t>
            </a:r>
            <a:endParaRPr lang="en-US" sz="4000" dirty="0"/>
          </a:p>
        </p:txBody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3425" y="1452563"/>
            <a:ext cx="8221663" cy="4962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folHlink"/>
                </a:solidFill>
              </a:rPr>
              <a:t>Initial state</a:t>
            </a:r>
            <a:r>
              <a:rPr lang="en-US" sz="4000" dirty="0"/>
              <a:t>: the empty assignment</a:t>
            </a:r>
          </a:p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folHlink"/>
                </a:solidFill>
              </a:rPr>
              <a:t>Successor function</a:t>
            </a:r>
            <a:r>
              <a:rPr lang="en-US" sz="4000" dirty="0"/>
              <a:t>: a value can be assigned to any variable as long as no constraint is violated.</a:t>
            </a:r>
          </a:p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folHlink"/>
                </a:solidFill>
              </a:rPr>
              <a:t>Goal test</a:t>
            </a:r>
            <a:r>
              <a:rPr lang="en-US" sz="4000" dirty="0"/>
              <a:t>: the current assignment is complete.</a:t>
            </a:r>
          </a:p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folHlink"/>
                </a:solidFill>
              </a:rPr>
              <a:t>Path cost</a:t>
            </a:r>
            <a:r>
              <a:rPr lang="en-US" sz="4000" dirty="0"/>
              <a:t>: a constant cost for every step</a:t>
            </a:r>
            <a:r>
              <a:rPr lang="en-US" sz="4000" dirty="0" smtClean="0"/>
              <a:t>. – not relevant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</a:t>
            </a:r>
            <a:r>
              <a:rPr lang="en-US" dirty="0" smtClean="0"/>
              <a:t> more is </a:t>
            </a:r>
            <a:r>
              <a:rPr lang="en-US" dirty="0"/>
              <a:t>needed?</a:t>
            </a:r>
            <a:endParaRPr lang="en-US" sz="4000" b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878" y="1611450"/>
            <a:ext cx="8781121" cy="4865551"/>
          </a:xfrm>
        </p:spPr>
        <p:txBody>
          <a:bodyPr/>
          <a:lstStyle/>
          <a:p>
            <a:r>
              <a:rPr lang="en-US" sz="3600" dirty="0"/>
              <a:t>Not just a successor function and goal test</a:t>
            </a:r>
          </a:p>
          <a:p>
            <a:r>
              <a:rPr lang="en-US" sz="3600" dirty="0"/>
              <a:t>But also a means to </a:t>
            </a:r>
            <a:r>
              <a:rPr lang="en-US" sz="3600" dirty="0">
                <a:solidFill>
                  <a:schemeClr val="folHlink"/>
                </a:solidFill>
              </a:rPr>
              <a:t>propagate the constraints</a:t>
            </a:r>
            <a:r>
              <a:rPr lang="en-US" sz="3600" dirty="0"/>
              <a:t> imposed by</a:t>
            </a:r>
            <a:r>
              <a:rPr lang="en-US" sz="3600" dirty="0" smtClean="0"/>
              <a:t> variables already bound along the path on the potential fringe nodes of that path and </a:t>
            </a:r>
            <a:r>
              <a:rPr lang="en-US" sz="3600" dirty="0"/>
              <a:t>an early </a:t>
            </a:r>
            <a:r>
              <a:rPr lang="en-US" sz="3600" dirty="0">
                <a:solidFill>
                  <a:schemeClr val="folHlink"/>
                </a:solidFill>
              </a:rPr>
              <a:t>failure test</a:t>
            </a:r>
            <a:endParaRPr lang="en-US" sz="3600" dirty="0">
              <a:solidFill>
                <a:srgbClr val="CC6600"/>
              </a:solidFill>
            </a:endParaRPr>
          </a:p>
          <a:p>
            <a:r>
              <a:rPr lang="en-US" sz="3600" dirty="0">
                <a:sym typeface="Wingdings" pitchFamily="-109" charset="2"/>
              </a:rPr>
              <a:t>Thus, need explicit representation of constraints and constraint manipulation algorithms</a:t>
            </a:r>
            <a:endParaRPr lang="en-US" sz="3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2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Exploiting </a:t>
            </a:r>
            <a:r>
              <a:rPr lang="en-US" sz="5400" dirty="0" err="1" smtClean="0"/>
              <a:t>Commutativity</a:t>
            </a:r>
            <a:r>
              <a:rPr lang="en-US" dirty="0"/>
              <a:t>	</a:t>
            </a:r>
          </a:p>
        </p:txBody>
      </p:sp>
      <p:sp>
        <p:nvSpPr>
          <p:cNvPr id="112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513413"/>
            <a:ext cx="8856662" cy="5216525"/>
          </a:xfrm>
        </p:spPr>
        <p:txBody>
          <a:bodyPr/>
          <a:lstStyle/>
          <a:p>
            <a:r>
              <a:rPr lang="en-US" sz="2800" dirty="0"/>
              <a:t>Naïve application of search to </a:t>
            </a:r>
            <a:r>
              <a:rPr lang="en-US" sz="2800" dirty="0" err="1"/>
              <a:t>CSPs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If use breath first search</a:t>
            </a:r>
          </a:p>
          <a:p>
            <a:pPr lvl="1"/>
            <a:r>
              <a:rPr lang="en-US" sz="2400" dirty="0"/>
              <a:t>Branching factor is </a:t>
            </a:r>
            <a:r>
              <a:rPr lang="en-US" sz="2400" i="1" dirty="0" err="1"/>
              <a:t>n</a:t>
            </a:r>
            <a:r>
              <a:rPr lang="en-US" sz="2400" i="1" dirty="0" err="1">
                <a:latin typeface="Courier" pitchFamily="-109" charset="0"/>
              </a:rPr>
              <a:t>•</a:t>
            </a:r>
            <a:r>
              <a:rPr lang="en-US" sz="2400" i="1" dirty="0" err="1"/>
              <a:t>d</a:t>
            </a:r>
            <a:r>
              <a:rPr lang="en-US" sz="2400" dirty="0"/>
              <a:t> at the top level, then (</a:t>
            </a:r>
            <a:r>
              <a:rPr lang="en-US" sz="2400" i="1" dirty="0"/>
              <a:t>n-1</a:t>
            </a:r>
            <a:r>
              <a:rPr lang="en-US" sz="2400" dirty="0"/>
              <a:t>)</a:t>
            </a:r>
            <a:r>
              <a:rPr lang="en-US" sz="2400" i="1" dirty="0"/>
              <a:t>d</a:t>
            </a:r>
            <a:r>
              <a:rPr lang="en-US" sz="2400" dirty="0"/>
              <a:t>, and so on for </a:t>
            </a:r>
            <a:r>
              <a:rPr lang="en-US" sz="2400" i="1" dirty="0" err="1"/>
              <a:t>n</a:t>
            </a:r>
            <a:r>
              <a:rPr lang="en-US" sz="2400" dirty="0"/>
              <a:t> levels (</a:t>
            </a:r>
            <a:r>
              <a:rPr lang="en-US" sz="2400" i="1" dirty="0" err="1"/>
              <a:t>n</a:t>
            </a:r>
            <a:r>
              <a:rPr lang="en-US" sz="2400" dirty="0"/>
              <a:t> variables, and </a:t>
            </a:r>
            <a:r>
              <a:rPr lang="en-US" sz="2400" i="1" dirty="0" err="1"/>
              <a:t>d</a:t>
            </a:r>
            <a:r>
              <a:rPr lang="en-US" sz="2400" dirty="0"/>
              <a:t> values for each variable).</a:t>
            </a:r>
          </a:p>
          <a:p>
            <a:pPr lvl="1"/>
            <a:r>
              <a:rPr lang="en-US" sz="2400" dirty="0"/>
              <a:t>The tree has </a:t>
            </a:r>
            <a:r>
              <a:rPr lang="en-US" sz="2400" i="1" dirty="0" err="1"/>
              <a:t>n!</a:t>
            </a:r>
            <a:r>
              <a:rPr lang="en-US" sz="2400" i="1" dirty="0" err="1">
                <a:latin typeface="Courier" pitchFamily="-109" charset="0"/>
              </a:rPr>
              <a:t>•</a:t>
            </a:r>
            <a:r>
              <a:rPr lang="en-US" sz="2400" i="1" dirty="0" err="1"/>
              <a:t>d</a:t>
            </a:r>
            <a:r>
              <a:rPr lang="en-US" sz="2400" i="1" baseline="30000" dirty="0" err="1"/>
              <a:t>n</a:t>
            </a:r>
            <a:r>
              <a:rPr lang="en-US" sz="2400" dirty="0"/>
              <a:t> leaves, even though there are only </a:t>
            </a:r>
            <a:r>
              <a:rPr lang="en-US" sz="2400" i="1" dirty="0" err="1"/>
              <a:t>d</a:t>
            </a:r>
            <a:r>
              <a:rPr lang="en-US" sz="2400" i="1" baseline="30000" dirty="0" err="1"/>
              <a:t>n</a:t>
            </a:r>
            <a:r>
              <a:rPr lang="en-US" sz="2400" dirty="0"/>
              <a:t> possible complete assignments!</a:t>
            </a:r>
          </a:p>
          <a:p>
            <a:r>
              <a:rPr lang="en-US" sz="2800" dirty="0"/>
              <a:t>Naïve formulation ignores </a:t>
            </a:r>
            <a:r>
              <a:rPr lang="en-US" sz="2800" b="1" dirty="0" err="1">
                <a:solidFill>
                  <a:srgbClr val="FF0000"/>
                </a:solidFill>
              </a:rPr>
              <a:t>commutativity</a:t>
            </a:r>
            <a:r>
              <a:rPr lang="en-US" sz="2800" dirty="0"/>
              <a:t> of all </a:t>
            </a:r>
            <a:r>
              <a:rPr lang="en-US" sz="2800" dirty="0" err="1"/>
              <a:t>CSPs</a:t>
            </a:r>
            <a:r>
              <a:rPr lang="en-US" sz="2800" dirty="0"/>
              <a:t>: the order of any given set of actions has no effect on the outcome.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[WA=red, NT=green] same as [NT=green, WA=red]</a:t>
            </a:r>
          </a:p>
          <a:p>
            <a:r>
              <a:rPr lang="en-US" sz="2800" dirty="0"/>
              <a:t>Solution: </a:t>
            </a:r>
            <a:r>
              <a:rPr lang="en-US" sz="2800" b="1" dirty="0"/>
              <a:t>consider a single variable at each depth of the tree.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333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Part of the map-coloring search tree</a:t>
            </a:r>
            <a:endParaRPr lang="en-US"/>
          </a:p>
        </p:txBody>
      </p:sp>
      <p:pic>
        <p:nvPicPr>
          <p:cNvPr id="11274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5058" y="1525588"/>
            <a:ext cx="6738941" cy="46418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7066" y="2461126"/>
            <a:ext cx="2011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Variable 1  - WA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0781" y="3629880"/>
            <a:ext cx="19839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2 -- NT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0782" y="5105694"/>
            <a:ext cx="18462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Variable 3 -- 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2020" y="366713"/>
            <a:ext cx="8671979" cy="1087437"/>
          </a:xfrm>
        </p:spPr>
        <p:txBody>
          <a:bodyPr/>
          <a:lstStyle/>
          <a:p>
            <a:r>
              <a:rPr lang="en-US" sz="4000" dirty="0"/>
              <a:t>Constraint Satisfaction Problems (CSP)</a:t>
            </a:r>
            <a:endParaRPr lang="en-US" dirty="0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513" y="1757363"/>
            <a:ext cx="7964487" cy="4579937"/>
          </a:xfrm>
        </p:spPr>
        <p:txBody>
          <a:bodyPr/>
          <a:lstStyle/>
          <a:p>
            <a:r>
              <a:rPr lang="en-US" dirty="0"/>
              <a:t>A set of </a:t>
            </a:r>
            <a:r>
              <a:rPr lang="en-US" b="1" dirty="0">
                <a:solidFill>
                  <a:schemeClr val="folHlink"/>
                </a:solidFill>
              </a:rPr>
              <a:t>variables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i="1" dirty="0"/>
              <a:t>…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dirty="0"/>
              <a:t>, and a set of </a:t>
            </a:r>
            <a:r>
              <a:rPr lang="en-US" b="1" dirty="0">
                <a:solidFill>
                  <a:schemeClr val="folHlink"/>
                </a:solidFill>
              </a:rPr>
              <a:t>constraints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i="1" baseline="-25000" dirty="0"/>
              <a:t>1</a:t>
            </a:r>
            <a:r>
              <a:rPr lang="en-US" i="1" dirty="0"/>
              <a:t>…C</a:t>
            </a:r>
            <a:r>
              <a:rPr lang="en-US" i="1" baseline="-25000" dirty="0"/>
              <a:t>m</a:t>
            </a:r>
            <a:r>
              <a:rPr lang="en-US" dirty="0"/>
              <a:t>.  Each variable 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dirty="0"/>
              <a:t> has a </a:t>
            </a:r>
            <a:r>
              <a:rPr lang="en-US" b="1" dirty="0">
                <a:solidFill>
                  <a:schemeClr val="folHlink"/>
                </a:solidFill>
              </a:rPr>
              <a:t>domain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en-US" dirty="0"/>
              <a:t> of possible </a:t>
            </a:r>
            <a:r>
              <a:rPr lang="en-US" b="1" dirty="0">
                <a:solidFill>
                  <a:schemeClr val="folHlink"/>
                </a:solidFill>
              </a:rPr>
              <a:t>values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b="1" dirty="0">
                <a:solidFill>
                  <a:schemeClr val="folHlink"/>
                </a:solidFill>
              </a:rPr>
              <a:t>solution</a:t>
            </a:r>
            <a:r>
              <a:rPr lang="en-US" dirty="0"/>
              <a:t> to a CSP: a complete assignment to all variables that satisfies all the constraints.</a:t>
            </a:r>
          </a:p>
          <a:p>
            <a:r>
              <a:rPr lang="en-US" dirty="0"/>
              <a:t>Representation of constraints as predicates.</a:t>
            </a:r>
          </a:p>
          <a:p>
            <a:r>
              <a:rPr lang="en-US" dirty="0"/>
              <a:t>Visualizing a CSP as a </a:t>
            </a:r>
            <a:r>
              <a:rPr lang="en-US" b="1" dirty="0">
                <a:solidFill>
                  <a:schemeClr val="folHlink"/>
                </a:solidFill>
              </a:rPr>
              <a:t>constraint graph</a:t>
            </a:r>
            <a:r>
              <a:rPr lang="en-US" sz="2800" dirty="0"/>
              <a:t>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355" y="313354"/>
            <a:ext cx="8535645" cy="1087437"/>
          </a:xfrm>
        </p:spPr>
        <p:txBody>
          <a:bodyPr/>
          <a:lstStyle/>
          <a:p>
            <a:r>
              <a:rPr lang="en-US" sz="3600" dirty="0" smtClean="0"/>
              <a:t>Depth-First CSP Search with Single-Variable Assignments -- Backtracking </a:t>
            </a:r>
            <a:r>
              <a:rPr lang="en-US" sz="4000" dirty="0" smtClean="0"/>
              <a:t>Search</a:t>
            </a:r>
            <a:endParaRPr lang="en-US" dirty="0"/>
          </a:p>
        </p:txBody>
      </p:sp>
      <p:pic>
        <p:nvPicPr>
          <p:cNvPr id="11253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1585913"/>
            <a:ext cx="8339037" cy="503713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59427" y="5642591"/>
            <a:ext cx="48845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Recursion implicitly holds the search tree and the possibilities that have not been explored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9492" y="4742443"/>
            <a:ext cx="125450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; Expand depth-first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Heuristics that can help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260" y="1698723"/>
            <a:ext cx="8193088" cy="4546101"/>
          </a:xfrm>
        </p:spPr>
        <p:txBody>
          <a:bodyPr/>
          <a:lstStyle/>
          <a:p>
            <a:pPr marL="609600" indent="-609600">
              <a:buFont typeface="Times" pitchFamily="-109" charset="0"/>
              <a:buNone/>
            </a:pPr>
            <a:r>
              <a:rPr lang="en-US" sz="3600" dirty="0"/>
              <a:t>Key questions:</a:t>
            </a:r>
            <a:endParaRPr lang="en-US" dirty="0"/>
          </a:p>
          <a:p>
            <a:pPr marL="609600" indent="-609600">
              <a:buFont typeface="Times" pitchFamily="-109" charset="0"/>
              <a:buAutoNum type="arabicPeriod"/>
            </a:pPr>
            <a:r>
              <a:rPr lang="en-US" dirty="0"/>
              <a:t>Which variable should be assigned next and in what order should the values be tried?</a:t>
            </a:r>
          </a:p>
          <a:p>
            <a:pPr marL="609600" indent="-609600">
              <a:buFont typeface="Times" pitchFamily="-109" charset="0"/>
              <a:buAutoNum type="arabicPeriod"/>
            </a:pPr>
            <a:r>
              <a:rPr lang="en-US" dirty="0"/>
              <a:t>What are the implications of the current variable assignments for the other unassigned variables?</a:t>
            </a:r>
          </a:p>
          <a:p>
            <a:pPr marL="609600" indent="-609600">
              <a:buFont typeface="Times" pitchFamily="-109" charset="0"/>
              <a:buAutoNum type="arabicPeriod"/>
            </a:pPr>
            <a:r>
              <a:rPr lang="en-US" dirty="0"/>
              <a:t>When a path fails, can the search avoid repeating this failure in subsequent paths?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1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3838" y="320675"/>
            <a:ext cx="8920162" cy="1057275"/>
          </a:xfrm>
        </p:spPr>
        <p:txBody>
          <a:bodyPr/>
          <a:lstStyle/>
          <a:p>
            <a:r>
              <a:rPr lang="en-US" sz="3600" dirty="0"/>
              <a:t>Informed-Backtracking Using </a:t>
            </a:r>
            <a:br>
              <a:rPr lang="en-US" sz="3600" dirty="0"/>
            </a:br>
            <a:r>
              <a:rPr lang="en-US" sz="3600" dirty="0"/>
              <a:t> Min-Conflicts Heurist</a:t>
            </a:r>
            <a:r>
              <a:rPr lang="en-US" sz="4000" dirty="0"/>
              <a:t>ic</a:t>
            </a:r>
            <a:endParaRPr lang="en-US" dirty="0"/>
          </a:p>
        </p:txBody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36713"/>
            <a:ext cx="8842375" cy="4851400"/>
          </a:xfrm>
        </p:spPr>
        <p:txBody>
          <a:bodyPr/>
          <a:lstStyle/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Procedure INFORMED-BACKTRACK (VARS-LEFT VARS-DONE)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If all variables are consistent, then solution found, STOP.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Let VAR = a variable in VARS-LEFT that is in conflict.; </a:t>
            </a:r>
            <a:r>
              <a:rPr lang="en-US" sz="1400" b="1" dirty="0">
                <a:solidFill>
                  <a:srgbClr val="FF1B52"/>
                </a:solidFill>
              </a:rPr>
              <a:t>HOW TO CHOOSE?</a:t>
            </a:r>
            <a:endParaRPr lang="en-US" sz="1400" b="1" dirty="0"/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Remove VAR from VARS-LEFT.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Push VAR onto VARS-DONE.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Let VALUES = list of possible values for VAR ordered in ascending 					order according to </a:t>
            </a:r>
            <a:r>
              <a:rPr lang="en-US" sz="1400" b="1" dirty="0">
                <a:solidFill>
                  <a:srgbClr val="FF1B52"/>
                </a:solidFill>
              </a:rPr>
              <a:t>number of conflicts with variables 					in VARS-LEFT</a:t>
            </a:r>
            <a:r>
              <a:rPr lang="en-US" sz="1400" b="1" dirty="0" smtClean="0">
                <a:solidFill>
                  <a:srgbClr val="FF1B52"/>
                </a:solidFill>
              </a:rPr>
              <a:t>. – min-conflict heuristic</a:t>
            </a:r>
            <a:endParaRPr lang="en-US" sz="1400" b="1" dirty="0" smtClean="0"/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For each VALUE in VALUES, until solution found: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	If </a:t>
            </a:r>
            <a:r>
              <a:rPr lang="en-US" sz="1400" b="1" dirty="0">
                <a:solidFill>
                  <a:srgbClr val="FF1B52"/>
                </a:solidFill>
              </a:rPr>
              <a:t>VALUE does not conflict with any variable that is in VARS-DONE</a:t>
            </a:r>
            <a:r>
              <a:rPr lang="en-US" sz="1400" b="1" dirty="0"/>
              <a:t>, 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	then Assign VALUE to VAR.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		Call INFORMED-BACKTRACK(VARS-LEFT VARS-DONE); </a:t>
            </a:r>
            <a:r>
              <a:rPr lang="en-US" sz="1400" b="1" dirty="0">
                <a:solidFill>
                  <a:srgbClr val="FF1B52"/>
                </a:solidFill>
              </a:rPr>
              <a:t>DEPTH-FIRST RECURSION</a:t>
            </a:r>
            <a:endParaRPr lang="en-US" sz="1400" b="1" dirty="0"/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	end if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end for; </a:t>
            </a:r>
            <a:r>
              <a:rPr lang="en-US" sz="1400" b="1" dirty="0">
                <a:solidFill>
                  <a:srgbClr val="FF1B52"/>
                </a:solidFill>
              </a:rPr>
              <a:t>WHAT HAPPENS IF YOU DON’T FIND ACCEPTABLE VALUE?</a:t>
            </a:r>
            <a:endParaRPr lang="en-US" sz="1400" b="1" dirty="0"/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end procedure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Begin program (INITIALIZATION OF RECURSIVE BACKTRACKING)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Let VARS-LEFT = list of all variables, each assigned an initial state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Let VARS-DONE = nil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	Call INFORMED-BACKTRACK(VARS-LEFT VARS-DONE)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r>
              <a:rPr lang="en-US" sz="1400" b="1" dirty="0"/>
              <a:t>End program</a:t>
            </a:r>
            <a:r>
              <a:rPr lang="en-US" sz="700" b="1" dirty="0"/>
              <a:t>		</a:t>
            </a:r>
            <a:r>
              <a:rPr lang="en-US" sz="800" b="1" dirty="0"/>
              <a:t>	</a:t>
            </a:r>
          </a:p>
          <a:p>
            <a:pPr marL="0" indent="0" defTabSz="1828800">
              <a:lnSpc>
                <a:spcPct val="90000"/>
              </a:lnSpc>
              <a:buFont typeface="Wingdings" pitchFamily="-109" charset="2"/>
              <a:buNone/>
              <a:tabLst>
                <a:tab pos="292100" algn="l"/>
                <a:tab pos="571500" algn="l"/>
                <a:tab pos="977900" algn="l"/>
              </a:tabLst>
            </a:pPr>
            <a:endParaRPr lang="en-US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05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2200" y="515938"/>
            <a:ext cx="7559675" cy="815975"/>
          </a:xfrm>
        </p:spPr>
        <p:txBody>
          <a:bodyPr/>
          <a:lstStyle/>
          <a:p>
            <a:r>
              <a:rPr lang="en-US" sz="3600"/>
              <a:t>Number of backtracks/repairs for </a:t>
            </a:r>
            <a:br>
              <a:rPr lang="en-US" sz="3600"/>
            </a:br>
            <a:r>
              <a:rPr lang="en-US" sz="3600" i="1"/>
              <a:t>N</a:t>
            </a:r>
            <a:r>
              <a:rPr lang="en-US" sz="3600"/>
              <a:t>-Queens algorithms </a:t>
            </a:r>
            <a:r>
              <a:rPr lang="en-US" sz="3600" i="1"/>
              <a:t>(S. Minton et al.)</a:t>
            </a:r>
          </a:p>
        </p:txBody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8800" y="1779588"/>
            <a:ext cx="8585200" cy="4759325"/>
          </a:xfrm>
        </p:spPr>
        <p:txBody>
          <a:bodyPr/>
          <a:lstStyle/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2800" u="sng" dirty="0"/>
              <a:t>			Constructive</a:t>
            </a:r>
            <a:r>
              <a:rPr lang="en-US" sz="2800" dirty="0"/>
              <a:t>						</a:t>
            </a:r>
            <a:r>
              <a:rPr lang="en-US" sz="2800" u="sng" dirty="0"/>
              <a:t>Repair-based</a:t>
            </a:r>
          </a:p>
          <a:p>
            <a:pPr defTabSz="406400">
              <a:lnSpc>
                <a:spcPct val="6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2800" u="sng" dirty="0"/>
              <a:t>	</a:t>
            </a:r>
            <a:r>
              <a:rPr lang="en-US" sz="2800" u="sng" dirty="0" smtClean="0"/>
              <a:t>	   </a:t>
            </a:r>
            <a:r>
              <a:rPr lang="en-US" sz="1800" dirty="0" smtClean="0"/>
              <a:t>Standard</a:t>
            </a:r>
            <a:r>
              <a:rPr lang="en-US" sz="1800" dirty="0"/>
              <a:t>		Most constrained			Min-conflicts	  Min-conflicts</a:t>
            </a:r>
          </a:p>
          <a:p>
            <a:pPr defTabSz="406400">
              <a:lnSpc>
                <a:spcPct val="6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b="1" i="1" u="sng" dirty="0">
                <a:latin typeface="Times" pitchFamily="-109" charset="0"/>
              </a:rPr>
              <a:t>  </a:t>
            </a:r>
            <a:r>
              <a:rPr lang="en-US" sz="1800" b="1" i="1" u="sng" dirty="0" err="1">
                <a:latin typeface="Times" pitchFamily="-109" charset="0"/>
              </a:rPr>
              <a:t>n</a:t>
            </a:r>
            <a:r>
              <a:rPr lang="en-US" sz="1800" u="sng" dirty="0"/>
              <a:t>           </a:t>
            </a:r>
            <a:r>
              <a:rPr lang="en-US" sz="1800" u="sng" dirty="0" smtClean="0"/>
              <a:t> 	backtrack</a:t>
            </a:r>
            <a:r>
              <a:rPr lang="en-US" sz="1800" u="sng" dirty="0"/>
              <a:t>       	backtrack¨                          hill-climbing          backtrack     </a:t>
            </a:r>
          </a:p>
          <a:p>
            <a:pPr defTabSz="406400">
              <a:lnSpc>
                <a:spcPct val="8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1</a:t>
            </a:r>
            <a:r>
              <a:rPr lang="en-US" sz="1800" baseline="30000" dirty="0" smtClean="0"/>
              <a:t>	         </a:t>
            </a:r>
            <a:r>
              <a:rPr lang="en-US" sz="1800" dirty="0" smtClean="0"/>
              <a:t>53.8</a:t>
            </a:r>
            <a:r>
              <a:rPr lang="en-US" sz="1800" dirty="0"/>
              <a:t>		</a:t>
            </a:r>
            <a:r>
              <a:rPr lang="en-US" sz="1800" dirty="0" smtClean="0"/>
              <a:t>	     17.4</a:t>
            </a:r>
            <a:r>
              <a:rPr lang="en-US" sz="1800" dirty="0"/>
              <a:t>			</a:t>
            </a:r>
            <a:r>
              <a:rPr lang="en-US" sz="1800" dirty="0" smtClean="0"/>
              <a:t>		57.0</a:t>
            </a:r>
            <a:r>
              <a:rPr lang="en-US" sz="1800" dirty="0"/>
              <a:t>				</a:t>
            </a:r>
            <a:r>
              <a:rPr lang="en-US" sz="1800" dirty="0">
                <a:solidFill>
                  <a:srgbClr val="FF1B52"/>
                </a:solidFill>
              </a:rPr>
              <a:t>46.8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2	   </a:t>
            </a:r>
            <a:r>
              <a:rPr lang="en-US" sz="1800" dirty="0"/>
              <a:t>4473 (70%)		   687 (96%)				55.6			   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FF1B52"/>
                </a:solidFill>
              </a:rPr>
              <a:t>25.0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3	</a:t>
            </a:r>
            <a:r>
              <a:rPr lang="en-US" sz="1800" dirty="0"/>
              <a:t>88650 (13%)	      22150 (81%)				48.8			   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FF1B52"/>
                </a:solidFill>
              </a:rPr>
              <a:t>30.7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4		</a:t>
            </a:r>
            <a:r>
              <a:rPr lang="en-US" sz="2000" baseline="30000" dirty="0"/>
              <a:t>*</a:t>
            </a:r>
            <a:r>
              <a:rPr lang="en-US" sz="1800" baseline="30000" dirty="0"/>
              <a:t>				 </a:t>
            </a:r>
            <a:r>
              <a:rPr lang="en-US" sz="2000" baseline="30000" dirty="0"/>
              <a:t>*</a:t>
            </a:r>
            <a:r>
              <a:rPr lang="en-US" sz="1800" baseline="30000" dirty="0"/>
              <a:t> 					 </a:t>
            </a:r>
            <a:r>
              <a:rPr lang="en-US" sz="1800" dirty="0"/>
              <a:t>48.5			</a:t>
            </a:r>
            <a:r>
              <a:rPr lang="en-US" sz="1800" dirty="0" smtClean="0"/>
              <a:t> 	</a:t>
            </a:r>
            <a:r>
              <a:rPr lang="en-US" sz="1800" dirty="0" smtClean="0">
                <a:solidFill>
                  <a:srgbClr val="FF1B52"/>
                </a:solidFill>
              </a:rPr>
              <a:t>27.5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5		</a:t>
            </a:r>
            <a:r>
              <a:rPr lang="en-US" sz="2000" baseline="30000" dirty="0"/>
              <a:t>*</a:t>
            </a:r>
            <a:r>
              <a:rPr lang="en-US" sz="1800" baseline="30000" dirty="0"/>
              <a:t>				 </a:t>
            </a:r>
            <a:r>
              <a:rPr lang="en-US" sz="2000" baseline="30000" dirty="0"/>
              <a:t>*</a:t>
            </a:r>
            <a:r>
              <a:rPr lang="en-US" sz="1800" baseline="30000" dirty="0"/>
              <a:t> 					 </a:t>
            </a:r>
            <a:r>
              <a:rPr lang="en-US" sz="1800" dirty="0"/>
              <a:t>52.8			</a:t>
            </a:r>
            <a:r>
              <a:rPr lang="en-US" sz="1800" dirty="0" smtClean="0"/>
              <a:t> 	</a:t>
            </a:r>
            <a:r>
              <a:rPr lang="en-US" sz="1800" dirty="0" smtClean="0">
                <a:solidFill>
                  <a:srgbClr val="FF1B52"/>
                </a:solidFill>
              </a:rPr>
              <a:t>27.8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6</a:t>
            </a:r>
            <a:r>
              <a:rPr lang="en-US" sz="1800" dirty="0"/>
              <a:t>         	</a:t>
            </a:r>
            <a:r>
              <a:rPr lang="en-US" sz="2000" baseline="30000" dirty="0"/>
              <a:t>*</a:t>
            </a:r>
            <a:r>
              <a:rPr lang="en-US" sz="1800" dirty="0"/>
              <a:t>                     </a:t>
            </a:r>
            <a:r>
              <a:rPr lang="en-US" sz="1800" dirty="0" smtClean="0"/>
              <a:t>	 </a:t>
            </a:r>
            <a:r>
              <a:rPr lang="en-US" sz="2000" baseline="30000" dirty="0"/>
              <a:t>*</a:t>
            </a:r>
            <a:r>
              <a:rPr lang="en-US" sz="1800" dirty="0"/>
              <a:t>                        		 48.3 		</a:t>
            </a: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1B52"/>
                </a:solidFill>
              </a:rPr>
              <a:t>26.4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u="sng" dirty="0"/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	</a:t>
            </a:r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dirty="0"/>
              <a:t>* = exceeded computation resources</a:t>
            </a:r>
            <a:r>
              <a:rPr lang="en-US" sz="1600" dirty="0"/>
              <a:t>						</a:t>
            </a:r>
            <a:r>
              <a:rPr lang="en-US" sz="1800" dirty="0"/>
              <a:t>								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254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92200" y="515938"/>
            <a:ext cx="7559675" cy="815975"/>
          </a:xfrm>
        </p:spPr>
        <p:txBody>
          <a:bodyPr/>
          <a:lstStyle/>
          <a:p>
            <a:r>
              <a:rPr lang="en-US" sz="3600"/>
              <a:t>Number of backtracks/repairs for </a:t>
            </a:r>
            <a:br>
              <a:rPr lang="en-US" sz="3600"/>
            </a:br>
            <a:r>
              <a:rPr lang="en-US" sz="3600" i="1"/>
              <a:t>N</a:t>
            </a:r>
            <a:r>
              <a:rPr lang="en-US" sz="3600"/>
              <a:t>-Queens algorithms </a:t>
            </a:r>
            <a:r>
              <a:rPr lang="en-US" sz="3600" i="1"/>
              <a:t>(S. Minton et al.)</a:t>
            </a:r>
          </a:p>
        </p:txBody>
      </p:sp>
      <p:sp>
        <p:nvSpPr>
          <p:cNvPr id="1254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2263" y="1593850"/>
            <a:ext cx="8821737" cy="4759325"/>
          </a:xfrm>
        </p:spPr>
        <p:txBody>
          <a:bodyPr/>
          <a:lstStyle/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2800" u="sng" dirty="0"/>
              <a:t>			Constructive</a:t>
            </a:r>
            <a:r>
              <a:rPr lang="en-US" sz="2800" dirty="0"/>
              <a:t>						</a:t>
            </a:r>
            <a:r>
              <a:rPr lang="en-US" sz="2800" u="sng" dirty="0"/>
              <a:t>Repair-based</a:t>
            </a:r>
          </a:p>
          <a:p>
            <a:pPr defTabSz="406400">
              <a:lnSpc>
                <a:spcPct val="6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2800" u="sng" dirty="0"/>
              <a:t>	</a:t>
            </a:r>
            <a:r>
              <a:rPr lang="en-US" sz="2800" u="sng" dirty="0" smtClean="0"/>
              <a:t>	         </a:t>
            </a:r>
            <a:r>
              <a:rPr lang="en-US" sz="1800" dirty="0" smtClean="0"/>
              <a:t>Standard	    Most </a:t>
            </a:r>
            <a:r>
              <a:rPr lang="en-US" sz="1800" dirty="0"/>
              <a:t>constrained	</a:t>
            </a:r>
            <a:r>
              <a:rPr lang="en-US" sz="1800" dirty="0" smtClean="0"/>
              <a:t>	     Min</a:t>
            </a:r>
            <a:r>
              <a:rPr lang="en-US" sz="1800" dirty="0"/>
              <a:t>-conflicts	 </a:t>
            </a:r>
            <a:r>
              <a:rPr lang="en-US" sz="1800" dirty="0" smtClean="0"/>
              <a:t>     Min</a:t>
            </a:r>
            <a:r>
              <a:rPr lang="en-US" sz="1800" dirty="0"/>
              <a:t>-conflicts</a:t>
            </a:r>
          </a:p>
          <a:p>
            <a:pPr defTabSz="406400">
              <a:lnSpc>
                <a:spcPct val="6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b="1" i="1" u="sng" dirty="0">
                <a:latin typeface="Times" pitchFamily="-109" charset="0"/>
              </a:rPr>
              <a:t>  </a:t>
            </a:r>
            <a:r>
              <a:rPr lang="en-US" sz="1800" b="1" i="1" u="sng" dirty="0" err="1">
                <a:latin typeface="Times" pitchFamily="-109" charset="0"/>
              </a:rPr>
              <a:t>n</a:t>
            </a:r>
            <a:r>
              <a:rPr lang="en-US" sz="1800" u="sng" dirty="0"/>
              <a:t>                	backtrack       	backtrack¨                          hill-climbing          backtrack     </a:t>
            </a:r>
          </a:p>
          <a:p>
            <a:pPr defTabSz="406400">
              <a:lnSpc>
                <a:spcPct val="8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1	</a:t>
            </a:r>
            <a:r>
              <a:rPr lang="en-US" sz="1800" dirty="0"/>
              <a:t>53.8				17.4						57.0	</a:t>
            </a:r>
            <a:r>
              <a:rPr lang="en-US" sz="1800" dirty="0" smtClean="0"/>
              <a:t>	</a:t>
            </a:r>
            <a:r>
              <a:rPr lang="en-US" sz="1800" dirty="0" smtClean="0">
                <a:solidFill>
                  <a:srgbClr val="FF1B52"/>
                </a:solidFill>
              </a:rPr>
              <a:t>46.8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2	   </a:t>
            </a:r>
            <a:r>
              <a:rPr lang="en-US" sz="1800" dirty="0"/>
              <a:t>4473 (70%)		   687 (96%)			</a:t>
            </a:r>
            <a:r>
              <a:rPr lang="en-US" sz="1800" dirty="0" smtClean="0"/>
              <a:t>			55. 			</a:t>
            </a:r>
            <a:r>
              <a:rPr lang="en-US" sz="1800" dirty="0" smtClean="0">
                <a:solidFill>
                  <a:srgbClr val="FF1B52"/>
                </a:solidFill>
              </a:rPr>
              <a:t>25.0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3	</a:t>
            </a:r>
            <a:r>
              <a:rPr lang="en-US" sz="1800" dirty="0"/>
              <a:t>88650 (13%)	      22150 (81%)			</a:t>
            </a:r>
            <a:r>
              <a:rPr lang="en-US" sz="1800" dirty="0" smtClean="0"/>
              <a:t>			48.8</a:t>
            </a: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smtClean="0">
                <a:solidFill>
                  <a:srgbClr val="FF1B52"/>
                </a:solidFill>
              </a:rPr>
              <a:t>30.7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4		</a:t>
            </a:r>
            <a:r>
              <a:rPr lang="en-US" sz="2000" baseline="30000" dirty="0"/>
              <a:t>*</a:t>
            </a:r>
            <a:r>
              <a:rPr lang="en-US" sz="1800" baseline="30000" dirty="0"/>
              <a:t>				 </a:t>
            </a:r>
            <a:r>
              <a:rPr lang="en-US" sz="2000" baseline="30000" dirty="0"/>
              <a:t>*</a:t>
            </a:r>
            <a:r>
              <a:rPr lang="en-US" sz="1800" baseline="30000" dirty="0"/>
              <a:t> 				</a:t>
            </a:r>
            <a:r>
              <a:rPr lang="en-US" sz="1800" baseline="30000" dirty="0" smtClean="0"/>
              <a:t>			 </a:t>
            </a:r>
            <a:r>
              <a:rPr lang="en-US" sz="1800" dirty="0" smtClean="0"/>
              <a:t>48.5		 </a:t>
            </a:r>
            <a:r>
              <a:rPr lang="en-US" sz="1800" dirty="0">
                <a:solidFill>
                  <a:srgbClr val="FF1B52"/>
                </a:solidFill>
              </a:rPr>
              <a:t>27.5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5		</a:t>
            </a:r>
            <a:r>
              <a:rPr lang="en-US" sz="2000" baseline="30000" dirty="0"/>
              <a:t>*</a:t>
            </a:r>
            <a:r>
              <a:rPr lang="en-US" sz="1800" baseline="30000" dirty="0"/>
              <a:t>				 </a:t>
            </a:r>
            <a:r>
              <a:rPr lang="en-US" sz="2000" baseline="30000" dirty="0"/>
              <a:t>*</a:t>
            </a:r>
            <a:r>
              <a:rPr lang="en-US" sz="1800" baseline="30000" dirty="0"/>
              <a:t> 				</a:t>
            </a:r>
            <a:r>
              <a:rPr lang="en-US" sz="1800" baseline="30000" dirty="0" smtClean="0"/>
              <a:t>			 </a:t>
            </a:r>
            <a:r>
              <a:rPr lang="en-US" sz="1800" dirty="0"/>
              <a:t>52.8	</a:t>
            </a:r>
            <a:r>
              <a:rPr lang="en-US" sz="1800" dirty="0" smtClean="0"/>
              <a:t>	</a:t>
            </a:r>
            <a:r>
              <a:rPr lang="en-US" sz="1800" dirty="0" smtClean="0">
                <a:solidFill>
                  <a:srgbClr val="FF1B52"/>
                </a:solidFill>
              </a:rPr>
              <a:t>27.8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i="1" dirty="0" err="1">
                <a:latin typeface="Times" pitchFamily="-109" charset="0"/>
              </a:rPr>
              <a:t>n</a:t>
            </a:r>
            <a:r>
              <a:rPr lang="en-US" sz="1800" dirty="0"/>
              <a:t> = 10</a:t>
            </a:r>
            <a:r>
              <a:rPr lang="en-US" sz="1800" baseline="30000" dirty="0"/>
              <a:t>6</a:t>
            </a:r>
            <a:r>
              <a:rPr lang="en-US" sz="1800" dirty="0"/>
              <a:t>         	</a:t>
            </a:r>
            <a:r>
              <a:rPr lang="en-US" sz="2000" baseline="30000" dirty="0"/>
              <a:t>*</a:t>
            </a:r>
            <a:r>
              <a:rPr lang="en-US" sz="1800" dirty="0"/>
              <a:t>                     </a:t>
            </a:r>
            <a:r>
              <a:rPr lang="en-US" sz="1800" dirty="0" smtClean="0"/>
              <a:t>	</a:t>
            </a:r>
            <a:r>
              <a:rPr lang="en-US" sz="2000" baseline="30000" dirty="0" smtClean="0"/>
              <a:t>*</a:t>
            </a:r>
            <a:r>
              <a:rPr lang="en-US" sz="1800" dirty="0" smtClean="0"/>
              <a:t> </a:t>
            </a:r>
            <a:r>
              <a:rPr lang="en-US" sz="1800" dirty="0"/>
              <a:t>                       		</a:t>
            </a:r>
            <a:r>
              <a:rPr lang="en-US" sz="1800" dirty="0" smtClean="0"/>
              <a:t> 		48.3 </a:t>
            </a: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smtClean="0">
                <a:solidFill>
                  <a:srgbClr val="FF1B52"/>
                </a:solidFill>
              </a:rPr>
              <a:t>26.4</a:t>
            </a:r>
            <a:endParaRPr lang="en-US" sz="1800" dirty="0"/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u="sng" dirty="0"/>
              <a:t>                                                                                                                             	</a:t>
            </a:r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dirty="0"/>
              <a:t>* = exceeded computation resources</a:t>
            </a:r>
            <a:r>
              <a:rPr lang="en-US" sz="1600" dirty="0"/>
              <a:t>						</a:t>
            </a:r>
            <a:r>
              <a:rPr lang="en-US" sz="2800" b="1" dirty="0">
                <a:solidFill>
                  <a:srgbClr val="039014"/>
                </a:solidFill>
              </a:rPr>
              <a:t>Number of Flips</a:t>
            </a:r>
          </a:p>
          <a:p>
            <a:pPr defTabSz="406400">
              <a:lnSpc>
                <a:spcPct val="90000"/>
              </a:lnSpc>
              <a:buFont typeface="Wingdings" pitchFamily="-109" charset="2"/>
              <a:buNone/>
              <a:tabLst>
                <a:tab pos="1143000" algn="l"/>
                <a:tab pos="1549400" algn="l"/>
                <a:tab pos="2286000" algn="l"/>
              </a:tabLst>
            </a:pPr>
            <a:r>
              <a:rPr lang="en-US" sz="1800" dirty="0"/>
              <a:t>						</a:t>
            </a:r>
          </a:p>
        </p:txBody>
      </p:sp>
      <p:sp>
        <p:nvSpPr>
          <p:cNvPr id="1254406" name="Text Box 6"/>
          <p:cNvSpPr txBox="1">
            <a:spLocks noChangeArrowheads="1"/>
          </p:cNvSpPr>
          <p:nvPr/>
        </p:nvSpPr>
        <p:spPr bwMode="auto">
          <a:xfrm>
            <a:off x="779463" y="5303838"/>
            <a:ext cx="8364537" cy="10772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How </a:t>
            </a:r>
            <a:r>
              <a:rPr lang="en-US" sz="3200" dirty="0"/>
              <a:t>can the measures go down with more queens?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25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Analyzing the N-Queen Slide</a:t>
            </a:r>
          </a:p>
        </p:txBody>
      </p:sp>
      <p:sp>
        <p:nvSpPr>
          <p:cNvPr id="125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585913"/>
            <a:ext cx="8815387" cy="4764087"/>
          </a:xfrm>
        </p:spPr>
        <p:txBody>
          <a:bodyPr/>
          <a:lstStyle/>
          <a:p>
            <a:r>
              <a:rPr lang="en-US" sz="2400"/>
              <a:t>Using Greedy Initialization Algorithm the number of conflicts on average for million queens is 12.8, 12.02 for 100,000 queens, 10.96 for 10,000 queens.</a:t>
            </a:r>
          </a:p>
          <a:p>
            <a:pPr lvl="1"/>
            <a:r>
              <a:rPr lang="en-US" sz="2000"/>
              <a:t>Problem is not harder for more queens because approximately same number of conflicts</a:t>
            </a:r>
          </a:p>
          <a:p>
            <a:pPr lvl="1"/>
            <a:r>
              <a:rPr lang="en-US" sz="2000"/>
              <a:t>Can even be easier because of more solutions available for large number of queens or less plausible moves for conflicts? -- my thought!!</a:t>
            </a:r>
          </a:p>
          <a:p>
            <a:r>
              <a:rPr lang="en-US" sz="2400"/>
              <a:t>Hill climbing only slightly worse because it can move the same queen repeatedly</a:t>
            </a:r>
          </a:p>
          <a:p>
            <a:r>
              <a:rPr lang="en-US" sz="2400"/>
              <a:t>The cost of making a repair can be speed up in min-conflict by keeping some history of what were the conflicts in the previous cycle and meta-information about columns and row and diagonals.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05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12750"/>
            <a:ext cx="8382000" cy="949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/>
              <a:t>Potential Reasons for Heuristic Repair to be Advantageous</a:t>
            </a:r>
            <a:endParaRPr lang="en-US"/>
          </a:p>
        </p:txBody>
      </p:sp>
      <p:sp>
        <p:nvSpPr>
          <p:cNvPr id="105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338" y="1677988"/>
            <a:ext cx="8253412" cy="518001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dirty="0" smtClean="0"/>
              <a:t>Depth-first search badly organized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Poorer </a:t>
            </a:r>
            <a:r>
              <a:rPr lang="en-US" sz="2000" dirty="0"/>
              <a:t>choices are explored first at each branch point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More solutions with first queen placed in center of first row</a:t>
            </a:r>
          </a:p>
          <a:p>
            <a:pPr marL="1143000" lvl="2">
              <a:lnSpc>
                <a:spcPct val="120000"/>
              </a:lnSpc>
            </a:pPr>
            <a:r>
              <a:rPr lang="en-US" sz="1800" dirty="0"/>
              <a:t>Takes a very long time to recover from bad decision made early in search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Backtracking program that randomly orders rows (and columns within rows) still performs poorly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Distribution of solutions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Depth first does not perform well where solutions clustered in tree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Random backtracking (Las Vegas algorithm) does better but still problem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05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31900" y="506413"/>
            <a:ext cx="7700963" cy="863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000"/>
              <a:t>Potential Reasons for Heuristic Repair to be Advantageous </a:t>
            </a:r>
            <a:r>
              <a:rPr lang="en-US" sz="3600" i="1"/>
              <a:t>(cont’d)</a:t>
            </a:r>
            <a:endParaRPr lang="en-US"/>
          </a:p>
        </p:txBody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6413" y="1579563"/>
            <a:ext cx="8097837" cy="4792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Informedness hypothesis</a:t>
            </a:r>
          </a:p>
          <a:p>
            <a:pPr lvl="1">
              <a:lnSpc>
                <a:spcPct val="110000"/>
              </a:lnSpc>
            </a:pPr>
            <a:r>
              <a:rPr lang="en-US"/>
              <a:t>Heuristic repair is better because it has more information that is not available to a constructive backtracking (more encompassing view of search space)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Mini-conflict heuristic — select a variable that is in conflict and assign it a value that minimizes the number of conflicts (number of other variables that will need to be repaired)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Some Additional Ideas on CSP Search</a:t>
            </a:r>
          </a:p>
        </p:txBody>
      </p:sp>
      <p:sp>
        <p:nvSpPr>
          <p:cNvPr id="11294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 typeface="Wingdings" pitchFamily="-109" charset="2"/>
              <a:buChar char="w"/>
            </a:pPr>
            <a:r>
              <a:rPr lang="en-US" dirty="0"/>
              <a:t>Arc Consistency for Pre-processing</a:t>
            </a:r>
          </a:p>
          <a:p>
            <a:pPr algn="l">
              <a:buFont typeface="Wingdings" pitchFamily="-109" charset="2"/>
              <a:buChar char="w"/>
            </a:pPr>
            <a:endParaRPr lang="en-US" dirty="0"/>
          </a:p>
          <a:p>
            <a:pPr algn="l">
              <a:buFont typeface="Wingdings" pitchFamily="-109" charset="2"/>
              <a:buChar char="w"/>
            </a:pPr>
            <a:r>
              <a:rPr lang="en-US" dirty="0"/>
              <a:t>Other approaches to ordering variables and values in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5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Constraint propagation …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15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>
              <a:buFont typeface="Wingdings" pitchFamily="-109" charset="2"/>
              <a:buNone/>
            </a:pPr>
            <a:r>
              <a:rPr lang="en-US" sz="2800"/>
              <a:t>   … is the process of determining how the possible values of one variable affect the possible values of other variables</a:t>
            </a: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49463" y="3640138"/>
            <a:ext cx="2438400" cy="2438400"/>
            <a:chOff x="2256" y="2400"/>
            <a:chExt cx="1536" cy="153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256" y="2400"/>
              <a:ext cx="1536" cy="1536"/>
              <a:chOff x="960" y="1344"/>
              <a:chExt cx="1536" cy="1536"/>
            </a:xfrm>
          </p:grpSpPr>
          <p:sp>
            <p:nvSpPr>
              <p:cNvPr id="1150982" name="Rectangle 6"/>
              <p:cNvSpPr>
                <a:spLocks noChangeArrowheads="1"/>
              </p:cNvSpPr>
              <p:nvPr/>
            </p:nvSpPr>
            <p:spPr bwMode="auto">
              <a:xfrm>
                <a:off x="960" y="1344"/>
                <a:ext cx="1536" cy="15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3" name="Rectangle 7"/>
              <p:cNvSpPr>
                <a:spLocks noChangeArrowheads="1"/>
              </p:cNvSpPr>
              <p:nvPr/>
            </p:nvSpPr>
            <p:spPr bwMode="auto">
              <a:xfrm>
                <a:off x="2304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4" name="Rectangle 8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5" name="Rectangle 9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6" name="Rectangle 10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7" name="Rectangle 1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8" name="Rectangle 12"/>
              <p:cNvSpPr>
                <a:spLocks noChangeArrowheads="1"/>
              </p:cNvSpPr>
              <p:nvPr/>
            </p:nvSpPr>
            <p:spPr bwMode="auto">
              <a:xfrm>
                <a:off x="2112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89" name="Rectangle 13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0" name="Rectangle 14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1" name="Rectangle 15"/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2" name="Rectangle 16"/>
              <p:cNvSpPr>
                <a:spLocks noChangeArrowheads="1"/>
              </p:cNvSpPr>
              <p:nvPr/>
            </p:nvSpPr>
            <p:spPr bwMode="auto">
              <a:xfrm>
                <a:off x="134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3" name="Rectangle 17"/>
              <p:cNvSpPr>
                <a:spLocks noChangeArrowheads="1"/>
              </p:cNvSpPr>
              <p:nvPr/>
            </p:nvSpPr>
            <p:spPr bwMode="auto">
              <a:xfrm>
                <a:off x="1152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4" name="Rectangle 18"/>
              <p:cNvSpPr>
                <a:spLocks noChangeArrowheads="1"/>
              </p:cNvSpPr>
              <p:nvPr/>
            </p:nvSpPr>
            <p:spPr bwMode="auto">
              <a:xfrm>
                <a:off x="96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5" name="Rectangle 19"/>
              <p:cNvSpPr>
                <a:spLocks noChangeArrowheads="1"/>
              </p:cNvSpPr>
              <p:nvPr/>
            </p:nvSpPr>
            <p:spPr bwMode="auto">
              <a:xfrm>
                <a:off x="115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6" name="Rectangle 20"/>
              <p:cNvSpPr>
                <a:spLocks noChangeArrowheads="1"/>
              </p:cNvSpPr>
              <p:nvPr/>
            </p:nvSpPr>
            <p:spPr bwMode="auto">
              <a:xfrm>
                <a:off x="134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7" name="Rectangle 21"/>
              <p:cNvSpPr>
                <a:spLocks noChangeArrowheads="1"/>
              </p:cNvSpPr>
              <p:nvPr/>
            </p:nvSpPr>
            <p:spPr bwMode="auto">
              <a:xfrm>
                <a:off x="1536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8" name="Rectangle 22"/>
              <p:cNvSpPr>
                <a:spLocks noChangeArrowheads="1"/>
              </p:cNvSpPr>
              <p:nvPr/>
            </p:nvSpPr>
            <p:spPr bwMode="auto">
              <a:xfrm>
                <a:off x="1344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999" name="Rectangle 2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0" name="Rectangle 24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1" name="Rectangle 25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2" name="Rectangle 26"/>
              <p:cNvSpPr>
                <a:spLocks noChangeArrowheads="1"/>
              </p:cNvSpPr>
              <p:nvPr/>
            </p:nvSpPr>
            <p:spPr bwMode="auto">
              <a:xfrm>
                <a:off x="96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3" name="Rectangle 27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4" name="Rectangle 28"/>
              <p:cNvSpPr>
                <a:spLocks noChangeArrowheads="1"/>
              </p:cNvSpPr>
              <p:nvPr/>
            </p:nvSpPr>
            <p:spPr bwMode="auto">
              <a:xfrm>
                <a:off x="1152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5" name="Rectangle 29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6" name="Rectangle 30"/>
              <p:cNvSpPr>
                <a:spLocks noChangeArrowheads="1"/>
              </p:cNvSpPr>
              <p:nvPr/>
            </p:nvSpPr>
            <p:spPr bwMode="auto">
              <a:xfrm>
                <a:off x="96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7" name="Rectangle 31"/>
              <p:cNvSpPr>
                <a:spLocks noChangeArrowheads="1"/>
              </p:cNvSpPr>
              <p:nvPr/>
            </p:nvSpPr>
            <p:spPr bwMode="auto">
              <a:xfrm>
                <a:off x="115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8" name="Rectangle 32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09" name="Rectangle 33"/>
              <p:cNvSpPr>
                <a:spLocks noChangeArrowheads="1"/>
              </p:cNvSpPr>
              <p:nvPr/>
            </p:nvSpPr>
            <p:spPr bwMode="auto">
              <a:xfrm>
                <a:off x="2304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10" name="Rectangle 34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11" name="Rectangle 35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12" name="Rectangle 36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13" name="Rectangle 3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14" name="Rectangle 38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51015" name="AutoShape 39"/>
            <p:cNvSpPr>
              <a:spLocks noChangeArrowheads="1"/>
            </p:cNvSpPr>
            <p:nvPr/>
          </p:nvSpPr>
          <p:spPr bwMode="auto">
            <a:xfrm>
              <a:off x="2256" y="3168"/>
              <a:ext cx="192" cy="192"/>
            </a:xfrm>
            <a:prstGeom prst="star4">
              <a:avLst>
                <a:gd name="adj" fmla="val 12500"/>
              </a:avLst>
            </a:prstGeom>
            <a:solidFill>
              <a:srgbClr val="F81706"/>
            </a:solidFill>
            <a:ln w="9525">
              <a:solidFill>
                <a:srgbClr val="CC66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1016" name="AutoShape 40"/>
            <p:cNvSpPr>
              <a:spLocks noChangeArrowheads="1"/>
            </p:cNvSpPr>
            <p:nvPr/>
          </p:nvSpPr>
          <p:spPr bwMode="auto">
            <a:xfrm>
              <a:off x="2448" y="2784"/>
              <a:ext cx="192" cy="192"/>
            </a:xfrm>
            <a:prstGeom prst="star4">
              <a:avLst>
                <a:gd name="adj" fmla="val 12500"/>
              </a:avLst>
            </a:prstGeom>
            <a:solidFill>
              <a:srgbClr val="F81706"/>
            </a:solidFill>
            <a:ln w="9525">
              <a:solidFill>
                <a:srgbClr val="CC66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41"/>
            <p:cNvGrpSpPr>
              <a:grpSpLocks/>
            </p:cNvGrpSpPr>
            <p:nvPr/>
          </p:nvGrpSpPr>
          <p:grpSpPr bwMode="auto">
            <a:xfrm>
              <a:off x="2256" y="2400"/>
              <a:ext cx="1536" cy="1536"/>
              <a:chOff x="1920" y="1536"/>
              <a:chExt cx="1536" cy="1536"/>
            </a:xfrm>
          </p:grpSpPr>
          <p:sp>
            <p:nvSpPr>
              <p:cNvPr id="1151018" name="Oval 42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19" name="Oval 43"/>
              <p:cNvSpPr>
                <a:spLocks noChangeArrowheads="1"/>
              </p:cNvSpPr>
              <p:nvPr/>
            </p:nvSpPr>
            <p:spPr bwMode="auto">
              <a:xfrm>
                <a:off x="1920" y="288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0" name="Oval 44"/>
              <p:cNvSpPr>
                <a:spLocks noChangeArrowheads="1"/>
              </p:cNvSpPr>
              <p:nvPr/>
            </p:nvSpPr>
            <p:spPr bwMode="auto">
              <a:xfrm>
                <a:off x="1920" y="2688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1" name="Oval 45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2" name="Oval 46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3" name="Oval 4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4" name="Oval 48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5" name="Oval 49"/>
              <p:cNvSpPr>
                <a:spLocks noChangeArrowheads="1"/>
              </p:cNvSpPr>
              <p:nvPr/>
            </p:nvSpPr>
            <p:spPr bwMode="auto">
              <a:xfrm>
                <a:off x="1920" y="1536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6" name="Oval 50"/>
              <p:cNvSpPr>
                <a:spLocks noChangeArrowheads="1"/>
              </p:cNvSpPr>
              <p:nvPr/>
            </p:nvSpPr>
            <p:spPr bwMode="auto">
              <a:xfrm>
                <a:off x="2496" y="288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7" name="Oval 51"/>
              <p:cNvSpPr>
                <a:spLocks noChangeArrowheads="1"/>
              </p:cNvSpPr>
              <p:nvPr/>
            </p:nvSpPr>
            <p:spPr bwMode="auto">
              <a:xfrm>
                <a:off x="2304" y="2688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8" name="Oval 52"/>
              <p:cNvSpPr>
                <a:spLocks noChangeArrowheads="1"/>
              </p:cNvSpPr>
              <p:nvPr/>
            </p:nvSpPr>
            <p:spPr bwMode="auto">
              <a:xfrm>
                <a:off x="2496" y="1728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29" name="Oval 53"/>
              <p:cNvSpPr>
                <a:spLocks noChangeArrowheads="1"/>
              </p:cNvSpPr>
              <p:nvPr/>
            </p:nvSpPr>
            <p:spPr bwMode="auto">
              <a:xfrm>
                <a:off x="2304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0" name="Oval 54"/>
              <p:cNvSpPr>
                <a:spLocks noChangeArrowheads="1"/>
              </p:cNvSpPr>
              <p:nvPr/>
            </p:nvSpPr>
            <p:spPr bwMode="auto">
              <a:xfrm>
                <a:off x="2112" y="2112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1" name="Oval 55"/>
              <p:cNvSpPr>
                <a:spLocks noChangeArrowheads="1"/>
              </p:cNvSpPr>
              <p:nvPr/>
            </p:nvSpPr>
            <p:spPr bwMode="auto">
              <a:xfrm>
                <a:off x="3264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2" name="Oval 56"/>
              <p:cNvSpPr>
                <a:spLocks noChangeArrowheads="1"/>
              </p:cNvSpPr>
              <p:nvPr/>
            </p:nvSpPr>
            <p:spPr bwMode="auto">
              <a:xfrm>
                <a:off x="3072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3" name="Oval 57"/>
              <p:cNvSpPr>
                <a:spLocks noChangeArrowheads="1"/>
              </p:cNvSpPr>
              <p:nvPr/>
            </p:nvSpPr>
            <p:spPr bwMode="auto">
              <a:xfrm>
                <a:off x="2880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4" name="Oval 58"/>
              <p:cNvSpPr>
                <a:spLocks noChangeArrowheads="1"/>
              </p:cNvSpPr>
              <p:nvPr/>
            </p:nvSpPr>
            <p:spPr bwMode="auto">
              <a:xfrm>
                <a:off x="2688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5" name="Oval 59"/>
              <p:cNvSpPr>
                <a:spLocks noChangeArrowheads="1"/>
              </p:cNvSpPr>
              <p:nvPr/>
            </p:nvSpPr>
            <p:spPr bwMode="auto">
              <a:xfrm>
                <a:off x="2496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6" name="Oval 60"/>
              <p:cNvSpPr>
                <a:spLocks noChangeArrowheads="1"/>
              </p:cNvSpPr>
              <p:nvPr/>
            </p:nvSpPr>
            <p:spPr bwMode="auto">
              <a:xfrm>
                <a:off x="2304" y="2304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7" name="Oval 61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38" name="Oval 62"/>
              <p:cNvSpPr>
                <a:spLocks noChangeArrowheads="1"/>
              </p:cNvSpPr>
              <p:nvPr/>
            </p:nvSpPr>
            <p:spPr bwMode="auto">
              <a:xfrm>
                <a:off x="2688" y="1536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63"/>
            <p:cNvGrpSpPr>
              <a:grpSpLocks/>
            </p:cNvGrpSpPr>
            <p:nvPr/>
          </p:nvGrpSpPr>
          <p:grpSpPr bwMode="auto">
            <a:xfrm>
              <a:off x="2448" y="2400"/>
              <a:ext cx="1344" cy="1536"/>
              <a:chOff x="2112" y="1536"/>
              <a:chExt cx="1344" cy="1536"/>
            </a:xfrm>
          </p:grpSpPr>
          <p:grpSp>
            <p:nvGrpSpPr>
              <p:cNvPr id="6" name="Group 64"/>
              <p:cNvGrpSpPr>
                <a:grpSpLocks/>
              </p:cNvGrpSpPr>
              <p:nvPr/>
            </p:nvGrpSpPr>
            <p:grpSpPr bwMode="auto">
              <a:xfrm>
                <a:off x="2112" y="1536"/>
                <a:ext cx="1152" cy="1536"/>
                <a:chOff x="2112" y="1536"/>
                <a:chExt cx="1152" cy="1536"/>
              </a:xfrm>
            </p:grpSpPr>
            <p:sp>
              <p:nvSpPr>
                <p:cNvPr id="1151041" name="Oval 65"/>
                <p:cNvSpPr>
                  <a:spLocks noChangeArrowheads="1"/>
                </p:cNvSpPr>
                <p:nvPr/>
              </p:nvSpPr>
              <p:spPr bwMode="auto">
                <a:xfrm>
                  <a:off x="3072" y="2880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2" name="Oval 66"/>
                <p:cNvSpPr>
                  <a:spLocks noChangeArrowheads="1"/>
                </p:cNvSpPr>
                <p:nvPr/>
              </p:nvSpPr>
              <p:spPr bwMode="auto">
                <a:xfrm>
                  <a:off x="2880" y="2688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3" name="Oval 67"/>
                <p:cNvSpPr>
                  <a:spLocks noChangeArrowheads="1"/>
                </p:cNvSpPr>
                <p:nvPr/>
              </p:nvSpPr>
              <p:spPr bwMode="auto">
                <a:xfrm>
                  <a:off x="2688" y="2496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4" name="Oval 68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5" name="Oval 69"/>
                <p:cNvSpPr>
                  <a:spLocks noChangeArrowheads="1"/>
                </p:cNvSpPr>
                <p:nvPr/>
              </p:nvSpPr>
              <p:spPr bwMode="auto">
                <a:xfrm>
                  <a:off x="2496" y="1536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6" name="Oval 70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7" name="Oval 71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8" name="Oval 72"/>
                <p:cNvSpPr>
                  <a:spLocks noChangeArrowheads="1"/>
                </p:cNvSpPr>
                <p:nvPr/>
              </p:nvSpPr>
              <p:spPr bwMode="auto">
                <a:xfrm>
                  <a:off x="2112" y="1728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49" name="Oval 73"/>
                <p:cNvSpPr>
                  <a:spLocks noChangeArrowheads="1"/>
                </p:cNvSpPr>
                <p:nvPr/>
              </p:nvSpPr>
              <p:spPr bwMode="auto">
                <a:xfrm>
                  <a:off x="2112" y="2880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1050" name="Oval 74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51051" name="Oval 75"/>
              <p:cNvSpPr>
                <a:spLocks noChangeArrowheads="1"/>
              </p:cNvSpPr>
              <p:nvPr/>
            </p:nvSpPr>
            <p:spPr bwMode="auto">
              <a:xfrm>
                <a:off x="2496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52" name="Oval 76"/>
              <p:cNvSpPr>
                <a:spLocks noChangeArrowheads="1"/>
              </p:cNvSpPr>
              <p:nvPr/>
            </p:nvSpPr>
            <p:spPr bwMode="auto">
              <a:xfrm>
                <a:off x="2688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53" name="Oval 77"/>
              <p:cNvSpPr>
                <a:spLocks noChangeArrowheads="1"/>
              </p:cNvSpPr>
              <p:nvPr/>
            </p:nvSpPr>
            <p:spPr bwMode="auto">
              <a:xfrm>
                <a:off x="2880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54" name="Oval 78"/>
              <p:cNvSpPr>
                <a:spLocks noChangeArrowheads="1"/>
              </p:cNvSpPr>
              <p:nvPr/>
            </p:nvSpPr>
            <p:spPr bwMode="auto">
              <a:xfrm>
                <a:off x="3072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055" name="Oval 79"/>
              <p:cNvSpPr>
                <a:spLocks noChangeArrowheads="1"/>
              </p:cNvSpPr>
              <p:nvPr/>
            </p:nvSpPr>
            <p:spPr bwMode="auto">
              <a:xfrm>
                <a:off x="3264" y="1920"/>
                <a:ext cx="192" cy="19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151056" name="Text Box 80"/>
          <p:cNvSpPr txBox="1">
            <a:spLocks noChangeArrowheads="1"/>
          </p:cNvSpPr>
          <p:nvPr/>
        </p:nvSpPr>
        <p:spPr bwMode="auto">
          <a:xfrm>
            <a:off x="5351463" y="3675063"/>
            <a:ext cx="2319337" cy="1920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placement of the two queens makes the placement of queens in the black dots invalid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Example: Map coloring</a:t>
            </a:r>
            <a:endParaRPr lang="en-US"/>
          </a:p>
        </p:txBody>
      </p:sp>
      <p:pic>
        <p:nvPicPr>
          <p:cNvPr id="1034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31888"/>
            <a:ext cx="5029200" cy="3933825"/>
          </a:xfrm>
          <a:prstGeom prst="rect">
            <a:avLst/>
          </a:prstGeom>
          <a:noFill/>
        </p:spPr>
      </p:pic>
      <p:sp>
        <p:nvSpPr>
          <p:cNvPr id="1034244" name="Oval 4"/>
          <p:cNvSpPr>
            <a:spLocks noChangeArrowheads="1"/>
          </p:cNvSpPr>
          <p:nvPr/>
        </p:nvSpPr>
        <p:spPr bwMode="auto">
          <a:xfrm>
            <a:off x="7620000" y="53340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Helvetica" pitchFamily="-109" charset="0"/>
              </a:rPr>
              <a:t>T</a:t>
            </a:r>
          </a:p>
        </p:txBody>
      </p:sp>
      <p:pic>
        <p:nvPicPr>
          <p:cNvPr id="103424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0400" y="5156200"/>
            <a:ext cx="84836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103424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2057400"/>
            <a:ext cx="3733800" cy="328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103424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7138" y="1239838"/>
            <a:ext cx="3860800" cy="27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103424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83400" y="1517650"/>
            <a:ext cx="2260600" cy="26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4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Forward Checking</a:t>
            </a:r>
            <a:r>
              <a:rPr lang="en-US" sz="4000"/>
              <a:t>:</a:t>
            </a:r>
            <a:br>
              <a:rPr lang="en-US" sz="4000"/>
            </a:br>
            <a:r>
              <a:rPr lang="en-US" sz="4000"/>
              <a:t> A Simple kind of Propagation</a:t>
            </a:r>
          </a:p>
        </p:txBody>
      </p:sp>
      <p:sp>
        <p:nvSpPr>
          <p:cNvPr id="114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772400" cy="251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After a variable X is assigned a value v, look at each unassigned variable Y that is connected to X by a constraint and deletes from Y’s domain any value that is inconsistent with v</a:t>
            </a:r>
          </a:p>
          <a:p>
            <a:pPr>
              <a:lnSpc>
                <a:spcPct val="90000"/>
              </a:lnSpc>
            </a:pPr>
            <a:r>
              <a:rPr lang="en-US" sz="2400"/>
              <a:t>Reduces the branching factor and help identify failures early.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10200" y="3962400"/>
            <a:ext cx="2438400" cy="2438400"/>
            <a:chOff x="1920" y="2304"/>
            <a:chExt cx="1536" cy="153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20" y="2304"/>
              <a:ext cx="1536" cy="1536"/>
              <a:chOff x="960" y="1344"/>
              <a:chExt cx="1536" cy="1536"/>
            </a:xfrm>
          </p:grpSpPr>
          <p:sp>
            <p:nvSpPr>
              <p:cNvPr id="1140742" name="Rectangle 6"/>
              <p:cNvSpPr>
                <a:spLocks noChangeArrowheads="1"/>
              </p:cNvSpPr>
              <p:nvPr/>
            </p:nvSpPr>
            <p:spPr bwMode="auto">
              <a:xfrm>
                <a:off x="960" y="1344"/>
                <a:ext cx="1536" cy="15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3" name="Rectangle 7"/>
              <p:cNvSpPr>
                <a:spLocks noChangeArrowheads="1"/>
              </p:cNvSpPr>
              <p:nvPr/>
            </p:nvSpPr>
            <p:spPr bwMode="auto">
              <a:xfrm>
                <a:off x="2304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4" name="Rectangle 8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5" name="Rectangle 9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6" name="Rectangle 10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7" name="Rectangle 1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8" name="Rectangle 12"/>
              <p:cNvSpPr>
                <a:spLocks noChangeArrowheads="1"/>
              </p:cNvSpPr>
              <p:nvPr/>
            </p:nvSpPr>
            <p:spPr bwMode="auto">
              <a:xfrm>
                <a:off x="2112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49" name="Rectangle 13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0" name="Rectangle 14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1" name="Rectangle 15"/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2" name="Rectangle 16"/>
              <p:cNvSpPr>
                <a:spLocks noChangeArrowheads="1"/>
              </p:cNvSpPr>
              <p:nvPr/>
            </p:nvSpPr>
            <p:spPr bwMode="auto">
              <a:xfrm>
                <a:off x="134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3" name="Rectangle 17"/>
              <p:cNvSpPr>
                <a:spLocks noChangeArrowheads="1"/>
              </p:cNvSpPr>
              <p:nvPr/>
            </p:nvSpPr>
            <p:spPr bwMode="auto">
              <a:xfrm>
                <a:off x="1152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4" name="Rectangle 18"/>
              <p:cNvSpPr>
                <a:spLocks noChangeArrowheads="1"/>
              </p:cNvSpPr>
              <p:nvPr/>
            </p:nvSpPr>
            <p:spPr bwMode="auto">
              <a:xfrm>
                <a:off x="96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5" name="Rectangle 19"/>
              <p:cNvSpPr>
                <a:spLocks noChangeArrowheads="1"/>
              </p:cNvSpPr>
              <p:nvPr/>
            </p:nvSpPr>
            <p:spPr bwMode="auto">
              <a:xfrm>
                <a:off x="115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6" name="Rectangle 20"/>
              <p:cNvSpPr>
                <a:spLocks noChangeArrowheads="1"/>
              </p:cNvSpPr>
              <p:nvPr/>
            </p:nvSpPr>
            <p:spPr bwMode="auto">
              <a:xfrm>
                <a:off x="134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7" name="Rectangle 21"/>
              <p:cNvSpPr>
                <a:spLocks noChangeArrowheads="1"/>
              </p:cNvSpPr>
              <p:nvPr/>
            </p:nvSpPr>
            <p:spPr bwMode="auto">
              <a:xfrm>
                <a:off x="1536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8" name="Rectangle 22"/>
              <p:cNvSpPr>
                <a:spLocks noChangeArrowheads="1"/>
              </p:cNvSpPr>
              <p:nvPr/>
            </p:nvSpPr>
            <p:spPr bwMode="auto">
              <a:xfrm>
                <a:off x="1344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59" name="Rectangle 2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0" name="Rectangle 24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1" name="Rectangle 25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2" name="Rectangle 26"/>
              <p:cNvSpPr>
                <a:spLocks noChangeArrowheads="1"/>
              </p:cNvSpPr>
              <p:nvPr/>
            </p:nvSpPr>
            <p:spPr bwMode="auto">
              <a:xfrm>
                <a:off x="96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3" name="Rectangle 27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4" name="Rectangle 28"/>
              <p:cNvSpPr>
                <a:spLocks noChangeArrowheads="1"/>
              </p:cNvSpPr>
              <p:nvPr/>
            </p:nvSpPr>
            <p:spPr bwMode="auto">
              <a:xfrm>
                <a:off x="1152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5" name="Rectangle 29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6" name="Rectangle 30"/>
              <p:cNvSpPr>
                <a:spLocks noChangeArrowheads="1"/>
              </p:cNvSpPr>
              <p:nvPr/>
            </p:nvSpPr>
            <p:spPr bwMode="auto">
              <a:xfrm>
                <a:off x="96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7" name="Rectangle 31"/>
              <p:cNvSpPr>
                <a:spLocks noChangeArrowheads="1"/>
              </p:cNvSpPr>
              <p:nvPr/>
            </p:nvSpPr>
            <p:spPr bwMode="auto">
              <a:xfrm>
                <a:off x="115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8" name="Rectangle 32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69" name="Rectangle 33"/>
              <p:cNvSpPr>
                <a:spLocks noChangeArrowheads="1"/>
              </p:cNvSpPr>
              <p:nvPr/>
            </p:nvSpPr>
            <p:spPr bwMode="auto">
              <a:xfrm>
                <a:off x="2304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70" name="Rectangle 34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71" name="Rectangle 35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72" name="Rectangle 36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73" name="Rectangle 3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774" name="Rectangle 38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40775" name="AutoShape 39"/>
            <p:cNvSpPr>
              <a:spLocks noChangeArrowheads="1"/>
            </p:cNvSpPr>
            <p:nvPr/>
          </p:nvSpPr>
          <p:spPr bwMode="auto">
            <a:xfrm>
              <a:off x="1920" y="3072"/>
              <a:ext cx="192" cy="192"/>
            </a:xfrm>
            <a:prstGeom prst="star4">
              <a:avLst>
                <a:gd name="adj" fmla="val 12500"/>
              </a:avLst>
            </a:prstGeom>
            <a:solidFill>
              <a:srgbClr val="F81706"/>
            </a:solidFill>
            <a:ln w="9525">
              <a:solidFill>
                <a:srgbClr val="CC66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76" name="Oval 40"/>
            <p:cNvSpPr>
              <a:spLocks noChangeArrowheads="1"/>
            </p:cNvSpPr>
            <p:nvPr/>
          </p:nvSpPr>
          <p:spPr bwMode="auto">
            <a:xfrm>
              <a:off x="2112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77" name="Oval 41"/>
            <p:cNvSpPr>
              <a:spLocks noChangeArrowheads="1"/>
            </p:cNvSpPr>
            <p:nvPr/>
          </p:nvSpPr>
          <p:spPr bwMode="auto">
            <a:xfrm>
              <a:off x="2496" y="3648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78" name="Oval 42"/>
            <p:cNvSpPr>
              <a:spLocks noChangeArrowheads="1"/>
            </p:cNvSpPr>
            <p:nvPr/>
          </p:nvSpPr>
          <p:spPr bwMode="auto">
            <a:xfrm>
              <a:off x="2304" y="3456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79" name="Oval 43"/>
            <p:cNvSpPr>
              <a:spLocks noChangeArrowheads="1"/>
            </p:cNvSpPr>
            <p:nvPr/>
          </p:nvSpPr>
          <p:spPr bwMode="auto">
            <a:xfrm>
              <a:off x="2496" y="2496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0" name="Oval 44"/>
            <p:cNvSpPr>
              <a:spLocks noChangeArrowheads="1"/>
            </p:cNvSpPr>
            <p:nvPr/>
          </p:nvSpPr>
          <p:spPr bwMode="auto">
            <a:xfrm>
              <a:off x="2304" y="2688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1" name="Oval 45"/>
            <p:cNvSpPr>
              <a:spLocks noChangeArrowheads="1"/>
            </p:cNvSpPr>
            <p:nvPr/>
          </p:nvSpPr>
          <p:spPr bwMode="auto">
            <a:xfrm>
              <a:off x="2112" y="2880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2" name="Oval 46"/>
            <p:cNvSpPr>
              <a:spLocks noChangeArrowheads="1"/>
            </p:cNvSpPr>
            <p:nvPr/>
          </p:nvSpPr>
          <p:spPr bwMode="auto">
            <a:xfrm>
              <a:off x="3264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3" name="Oval 47"/>
            <p:cNvSpPr>
              <a:spLocks noChangeArrowheads="1"/>
            </p:cNvSpPr>
            <p:nvPr/>
          </p:nvSpPr>
          <p:spPr bwMode="auto">
            <a:xfrm>
              <a:off x="3072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4" name="Oval 48"/>
            <p:cNvSpPr>
              <a:spLocks noChangeArrowheads="1"/>
            </p:cNvSpPr>
            <p:nvPr/>
          </p:nvSpPr>
          <p:spPr bwMode="auto">
            <a:xfrm>
              <a:off x="2880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5" name="Oval 49"/>
            <p:cNvSpPr>
              <a:spLocks noChangeArrowheads="1"/>
            </p:cNvSpPr>
            <p:nvPr/>
          </p:nvSpPr>
          <p:spPr bwMode="auto">
            <a:xfrm>
              <a:off x="2688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6" name="Oval 50"/>
            <p:cNvSpPr>
              <a:spLocks noChangeArrowheads="1"/>
            </p:cNvSpPr>
            <p:nvPr/>
          </p:nvSpPr>
          <p:spPr bwMode="auto">
            <a:xfrm>
              <a:off x="2496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7" name="Oval 51"/>
            <p:cNvSpPr>
              <a:spLocks noChangeArrowheads="1"/>
            </p:cNvSpPr>
            <p:nvPr/>
          </p:nvSpPr>
          <p:spPr bwMode="auto">
            <a:xfrm>
              <a:off x="2304" y="3072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8" name="Oval 52"/>
            <p:cNvSpPr>
              <a:spLocks noChangeArrowheads="1"/>
            </p:cNvSpPr>
            <p:nvPr/>
          </p:nvSpPr>
          <p:spPr bwMode="auto">
            <a:xfrm>
              <a:off x="2112" y="3264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789" name="Oval 53"/>
            <p:cNvSpPr>
              <a:spLocks noChangeArrowheads="1"/>
            </p:cNvSpPr>
            <p:nvPr/>
          </p:nvSpPr>
          <p:spPr bwMode="auto">
            <a:xfrm>
              <a:off x="2688" y="2304"/>
              <a:ext cx="192" cy="19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4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coloring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graphicFrame>
        <p:nvGraphicFramePr>
          <p:cNvPr id="1142787" name="Group 3"/>
          <p:cNvGraphicFramePr>
            <a:graphicFrameLocks noGrp="1"/>
          </p:cNvGraphicFramePr>
          <p:nvPr/>
        </p:nvGraphicFramePr>
        <p:xfrm>
          <a:off x="1143000" y="3886200"/>
          <a:ext cx="7010400" cy="792480"/>
        </p:xfrm>
        <a:graphic>
          <a:graphicData uri="http://schemas.openxmlformats.org/drawingml/2006/table">
            <a:tbl>
              <a:tblPr/>
              <a:tblGrid>
                <a:gridCol w="1001713"/>
                <a:gridCol w="1001712"/>
                <a:gridCol w="1001713"/>
                <a:gridCol w="1000125"/>
                <a:gridCol w="1001712"/>
                <a:gridCol w="1001713"/>
                <a:gridCol w="1001712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WA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NSW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362200" y="1984375"/>
            <a:ext cx="3679825" cy="1671638"/>
            <a:chOff x="1488" y="1152"/>
            <a:chExt cx="2318" cy="1053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1488" y="1152"/>
              <a:ext cx="2318" cy="1053"/>
              <a:chOff x="1488" y="1152"/>
              <a:chExt cx="2318" cy="1053"/>
            </a:xfrm>
          </p:grpSpPr>
          <p:sp>
            <p:nvSpPr>
              <p:cNvPr id="1142815" name="Text Box 31"/>
              <p:cNvSpPr txBox="1">
                <a:spLocks noChangeArrowheads="1"/>
              </p:cNvSpPr>
              <p:nvPr/>
            </p:nvSpPr>
            <p:spPr bwMode="auto">
              <a:xfrm>
                <a:off x="3600" y="1632"/>
                <a:ext cx="206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800">
                    <a:latin typeface="Tahoma" pitchFamily="-109" charset="0"/>
                  </a:rPr>
                  <a:t>T</a:t>
                </a:r>
              </a:p>
            </p:txBody>
          </p:sp>
          <p:grpSp>
            <p:nvGrpSpPr>
              <p:cNvPr id="4" name="Group 32"/>
              <p:cNvGrpSpPr>
                <a:grpSpLocks/>
              </p:cNvGrpSpPr>
              <p:nvPr/>
            </p:nvGrpSpPr>
            <p:grpSpPr bwMode="auto">
              <a:xfrm>
                <a:off x="1488" y="1152"/>
                <a:ext cx="1830" cy="1053"/>
                <a:chOff x="1430" y="1008"/>
                <a:chExt cx="1830" cy="1053"/>
              </a:xfrm>
            </p:grpSpPr>
            <p:sp>
              <p:nvSpPr>
                <p:cNvPr id="114281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1430" y="1316"/>
                  <a:ext cx="33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WA</a:t>
                  </a:r>
                </a:p>
              </p:txBody>
            </p:sp>
            <p:sp>
              <p:nvSpPr>
                <p:cNvPr id="1142818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016" y="1008"/>
                  <a:ext cx="302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NT</a:t>
                  </a:r>
                </a:p>
              </p:txBody>
            </p:sp>
            <p:sp>
              <p:nvSpPr>
                <p:cNvPr id="1142819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112" y="1584"/>
                  <a:ext cx="289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SA</a:t>
                  </a:r>
                </a:p>
              </p:txBody>
            </p:sp>
            <p:sp>
              <p:nvSpPr>
                <p:cNvPr id="114282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496" y="1152"/>
                  <a:ext cx="224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Q</a:t>
                  </a:r>
                </a:p>
              </p:txBody>
            </p:sp>
            <p:sp>
              <p:nvSpPr>
                <p:cNvPr id="1142821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832" y="1536"/>
                  <a:ext cx="42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NSW</a:t>
                  </a:r>
                </a:p>
              </p:txBody>
            </p:sp>
            <p:sp>
              <p:nvSpPr>
                <p:cNvPr id="1142822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496" y="1824"/>
                  <a:ext cx="20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V</a:t>
                  </a:r>
                </a:p>
              </p:txBody>
            </p:sp>
            <p:sp>
              <p:nvSpPr>
                <p:cNvPr id="1142823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776" y="1104"/>
                  <a:ext cx="24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824" name="Line 40"/>
                <p:cNvSpPr>
                  <a:spLocks noChangeShapeType="1"/>
                </p:cNvSpPr>
                <p:nvPr/>
              </p:nvSpPr>
              <p:spPr bwMode="auto">
                <a:xfrm>
                  <a:off x="1776" y="1440"/>
                  <a:ext cx="33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825" name="Line 41"/>
                <p:cNvSpPr>
                  <a:spLocks noChangeShapeType="1"/>
                </p:cNvSpPr>
                <p:nvPr/>
              </p:nvSpPr>
              <p:spPr bwMode="auto">
                <a:xfrm>
                  <a:off x="2160" y="1248"/>
                  <a:ext cx="9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826" name="Line 42"/>
                <p:cNvSpPr>
                  <a:spLocks noChangeShapeType="1"/>
                </p:cNvSpPr>
                <p:nvPr/>
              </p:nvSpPr>
              <p:spPr bwMode="auto">
                <a:xfrm>
                  <a:off x="2256" y="1824"/>
                  <a:ext cx="24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827" name="Line 43"/>
                <p:cNvSpPr>
                  <a:spLocks noChangeShapeType="1"/>
                </p:cNvSpPr>
                <p:nvPr/>
              </p:nvSpPr>
              <p:spPr bwMode="auto">
                <a:xfrm>
                  <a:off x="2736" y="1296"/>
                  <a:ext cx="288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828" name="Line 44"/>
                <p:cNvSpPr>
                  <a:spLocks noChangeShapeType="1"/>
                </p:cNvSpPr>
                <p:nvPr/>
              </p:nvSpPr>
              <p:spPr bwMode="auto">
                <a:xfrm>
                  <a:off x="2320" y="1136"/>
                  <a:ext cx="18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2829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704" y="1776"/>
                  <a:ext cx="336" cy="1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42830" name="Line 46"/>
              <p:cNvSpPr>
                <a:spLocks noChangeShapeType="1"/>
              </p:cNvSpPr>
              <p:nvPr/>
            </p:nvSpPr>
            <p:spPr bwMode="auto">
              <a:xfrm flipH="1">
                <a:off x="2304" y="1536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42831" name="Line 47"/>
            <p:cNvSpPr>
              <a:spLocks noChangeShapeType="1"/>
            </p:cNvSpPr>
            <p:nvPr/>
          </p:nvSpPr>
          <p:spPr bwMode="auto">
            <a:xfrm>
              <a:off x="2448" y="18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44834" name="Rectangle 2"/>
          <p:cNvSpPr>
            <a:spLocks noChangeArrowheads="1"/>
          </p:cNvSpPr>
          <p:nvPr/>
        </p:nvSpPr>
        <p:spPr bwMode="auto">
          <a:xfrm>
            <a:off x="1130300" y="4673600"/>
            <a:ext cx="1016000" cy="381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48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coloring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graphicFrame>
        <p:nvGraphicFramePr>
          <p:cNvPr id="1144836" name="Group 4"/>
          <p:cNvGraphicFramePr>
            <a:graphicFrameLocks noGrp="1"/>
          </p:cNvGraphicFramePr>
          <p:nvPr/>
        </p:nvGraphicFramePr>
        <p:xfrm>
          <a:off x="1143000" y="3886200"/>
          <a:ext cx="7010400" cy="1188720"/>
        </p:xfrm>
        <a:graphic>
          <a:graphicData uri="http://schemas.openxmlformats.org/drawingml/2006/table">
            <a:tbl>
              <a:tblPr/>
              <a:tblGrid>
                <a:gridCol w="1001713"/>
                <a:gridCol w="1001712"/>
                <a:gridCol w="1001713"/>
                <a:gridCol w="1000125"/>
                <a:gridCol w="1001712"/>
                <a:gridCol w="1001713"/>
                <a:gridCol w="1001712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WA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NSW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362200" y="1984375"/>
            <a:ext cx="3679825" cy="1671638"/>
            <a:chOff x="1488" y="1152"/>
            <a:chExt cx="2318" cy="1053"/>
          </a:xfrm>
        </p:grpSpPr>
        <p:grpSp>
          <p:nvGrpSpPr>
            <p:cNvPr id="3" name="Group 39"/>
            <p:cNvGrpSpPr>
              <a:grpSpLocks/>
            </p:cNvGrpSpPr>
            <p:nvPr/>
          </p:nvGrpSpPr>
          <p:grpSpPr bwMode="auto">
            <a:xfrm>
              <a:off x="1488" y="1152"/>
              <a:ext cx="2318" cy="1053"/>
              <a:chOff x="1488" y="1152"/>
              <a:chExt cx="2318" cy="1053"/>
            </a:xfrm>
          </p:grpSpPr>
          <p:sp>
            <p:nvSpPr>
              <p:cNvPr id="1144872" name="Text Box 40"/>
              <p:cNvSpPr txBox="1">
                <a:spLocks noChangeArrowheads="1"/>
              </p:cNvSpPr>
              <p:nvPr/>
            </p:nvSpPr>
            <p:spPr bwMode="auto">
              <a:xfrm>
                <a:off x="3600" y="1632"/>
                <a:ext cx="206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800">
                    <a:latin typeface="Tahoma" pitchFamily="-109" charset="0"/>
                  </a:rPr>
                  <a:t>T</a:t>
                </a:r>
              </a:p>
            </p:txBody>
          </p:sp>
          <p:grpSp>
            <p:nvGrpSpPr>
              <p:cNvPr id="4" name="Group 41"/>
              <p:cNvGrpSpPr>
                <a:grpSpLocks/>
              </p:cNvGrpSpPr>
              <p:nvPr/>
            </p:nvGrpSpPr>
            <p:grpSpPr bwMode="auto">
              <a:xfrm>
                <a:off x="1488" y="1152"/>
                <a:ext cx="1830" cy="1053"/>
                <a:chOff x="1430" y="1008"/>
                <a:chExt cx="1830" cy="1053"/>
              </a:xfrm>
            </p:grpSpPr>
            <p:sp>
              <p:nvSpPr>
                <p:cNvPr id="1144874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430" y="1316"/>
                  <a:ext cx="33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WA</a:t>
                  </a:r>
                </a:p>
              </p:txBody>
            </p:sp>
            <p:sp>
              <p:nvSpPr>
                <p:cNvPr id="114487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016" y="1008"/>
                  <a:ext cx="302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NT</a:t>
                  </a:r>
                </a:p>
              </p:txBody>
            </p:sp>
            <p:sp>
              <p:nvSpPr>
                <p:cNvPr id="114487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112" y="1584"/>
                  <a:ext cx="289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SA</a:t>
                  </a:r>
                </a:p>
              </p:txBody>
            </p:sp>
            <p:sp>
              <p:nvSpPr>
                <p:cNvPr id="114487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496" y="1152"/>
                  <a:ext cx="224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Q</a:t>
                  </a:r>
                </a:p>
              </p:txBody>
            </p:sp>
            <p:sp>
              <p:nvSpPr>
                <p:cNvPr id="114487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832" y="1536"/>
                  <a:ext cx="42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NSW</a:t>
                  </a:r>
                </a:p>
              </p:txBody>
            </p:sp>
            <p:sp>
              <p:nvSpPr>
                <p:cNvPr id="114487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496" y="1824"/>
                  <a:ext cx="20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V</a:t>
                  </a:r>
                </a:p>
              </p:txBody>
            </p:sp>
            <p:sp>
              <p:nvSpPr>
                <p:cNvPr id="1144880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1776" y="1104"/>
                  <a:ext cx="24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881" name="Line 49"/>
                <p:cNvSpPr>
                  <a:spLocks noChangeShapeType="1"/>
                </p:cNvSpPr>
                <p:nvPr/>
              </p:nvSpPr>
              <p:spPr bwMode="auto">
                <a:xfrm>
                  <a:off x="1776" y="1440"/>
                  <a:ext cx="33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882" name="Line 50"/>
                <p:cNvSpPr>
                  <a:spLocks noChangeShapeType="1"/>
                </p:cNvSpPr>
                <p:nvPr/>
              </p:nvSpPr>
              <p:spPr bwMode="auto">
                <a:xfrm>
                  <a:off x="2160" y="1248"/>
                  <a:ext cx="9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883" name="Line 51"/>
                <p:cNvSpPr>
                  <a:spLocks noChangeShapeType="1"/>
                </p:cNvSpPr>
                <p:nvPr/>
              </p:nvSpPr>
              <p:spPr bwMode="auto">
                <a:xfrm>
                  <a:off x="2256" y="1824"/>
                  <a:ext cx="24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884" name="Line 52"/>
                <p:cNvSpPr>
                  <a:spLocks noChangeShapeType="1"/>
                </p:cNvSpPr>
                <p:nvPr/>
              </p:nvSpPr>
              <p:spPr bwMode="auto">
                <a:xfrm>
                  <a:off x="2736" y="1296"/>
                  <a:ext cx="288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885" name="Line 53"/>
                <p:cNvSpPr>
                  <a:spLocks noChangeShapeType="1"/>
                </p:cNvSpPr>
                <p:nvPr/>
              </p:nvSpPr>
              <p:spPr bwMode="auto">
                <a:xfrm>
                  <a:off x="2320" y="1136"/>
                  <a:ext cx="18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4886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704" y="1776"/>
                  <a:ext cx="336" cy="1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44887" name="Line 55"/>
              <p:cNvSpPr>
                <a:spLocks noChangeShapeType="1"/>
              </p:cNvSpPr>
              <p:nvPr/>
            </p:nvSpPr>
            <p:spPr bwMode="auto">
              <a:xfrm flipH="1">
                <a:off x="2304" y="1536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44888" name="Line 56"/>
            <p:cNvSpPr>
              <a:spLocks noChangeShapeType="1"/>
            </p:cNvSpPr>
            <p:nvPr/>
          </p:nvSpPr>
          <p:spPr bwMode="auto">
            <a:xfrm>
              <a:off x="2448" y="18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46882" name="Rectangle 2"/>
          <p:cNvSpPr>
            <a:spLocks noChangeArrowheads="1"/>
          </p:cNvSpPr>
          <p:nvPr/>
        </p:nvSpPr>
        <p:spPr bwMode="auto">
          <a:xfrm>
            <a:off x="1130300" y="4673600"/>
            <a:ext cx="1003300" cy="3937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883" name="Rectangle 3"/>
          <p:cNvSpPr>
            <a:spLocks noChangeArrowheads="1"/>
          </p:cNvSpPr>
          <p:nvPr/>
        </p:nvSpPr>
        <p:spPr bwMode="auto">
          <a:xfrm>
            <a:off x="3149600" y="5067300"/>
            <a:ext cx="1003300" cy="3937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46884" name="Group 4"/>
          <p:cNvGraphicFramePr>
            <a:graphicFrameLocks noGrp="1"/>
          </p:cNvGraphicFramePr>
          <p:nvPr/>
        </p:nvGraphicFramePr>
        <p:xfrm>
          <a:off x="1143000" y="3886200"/>
          <a:ext cx="7010400" cy="1584960"/>
        </p:xfrm>
        <a:graphic>
          <a:graphicData uri="http://schemas.openxmlformats.org/drawingml/2006/table">
            <a:tbl>
              <a:tblPr/>
              <a:tblGrid>
                <a:gridCol w="1001713"/>
                <a:gridCol w="1001712"/>
                <a:gridCol w="1001713"/>
                <a:gridCol w="1000125"/>
                <a:gridCol w="1001712"/>
                <a:gridCol w="1001713"/>
                <a:gridCol w="1001712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WA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NSW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6926" name="Rectangle 4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coloring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2362200" y="1984375"/>
            <a:ext cx="3679825" cy="1671638"/>
            <a:chOff x="1488" y="1152"/>
            <a:chExt cx="2318" cy="1053"/>
          </a:xfrm>
        </p:grpSpPr>
        <p:grpSp>
          <p:nvGrpSpPr>
            <p:cNvPr id="3" name="Group 48"/>
            <p:cNvGrpSpPr>
              <a:grpSpLocks/>
            </p:cNvGrpSpPr>
            <p:nvPr/>
          </p:nvGrpSpPr>
          <p:grpSpPr bwMode="auto">
            <a:xfrm>
              <a:off x="1488" y="1152"/>
              <a:ext cx="2318" cy="1053"/>
              <a:chOff x="1488" y="1152"/>
              <a:chExt cx="2318" cy="1053"/>
            </a:xfrm>
          </p:grpSpPr>
          <p:sp>
            <p:nvSpPr>
              <p:cNvPr id="1146929" name="Text Box 49"/>
              <p:cNvSpPr txBox="1">
                <a:spLocks noChangeArrowheads="1"/>
              </p:cNvSpPr>
              <p:nvPr/>
            </p:nvSpPr>
            <p:spPr bwMode="auto">
              <a:xfrm>
                <a:off x="3600" y="1632"/>
                <a:ext cx="206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800">
                    <a:latin typeface="Tahoma" pitchFamily="-109" charset="0"/>
                  </a:rPr>
                  <a:t>T</a:t>
                </a:r>
              </a:p>
            </p:txBody>
          </p:sp>
          <p:grpSp>
            <p:nvGrpSpPr>
              <p:cNvPr id="4" name="Group 50"/>
              <p:cNvGrpSpPr>
                <a:grpSpLocks/>
              </p:cNvGrpSpPr>
              <p:nvPr/>
            </p:nvGrpSpPr>
            <p:grpSpPr bwMode="auto">
              <a:xfrm>
                <a:off x="1488" y="1152"/>
                <a:ext cx="1830" cy="1053"/>
                <a:chOff x="1430" y="1008"/>
                <a:chExt cx="1830" cy="1053"/>
              </a:xfrm>
            </p:grpSpPr>
            <p:sp>
              <p:nvSpPr>
                <p:cNvPr id="114693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430" y="1316"/>
                  <a:ext cx="33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WA</a:t>
                  </a:r>
                </a:p>
              </p:txBody>
            </p:sp>
            <p:sp>
              <p:nvSpPr>
                <p:cNvPr id="114693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016" y="1008"/>
                  <a:ext cx="302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NT</a:t>
                  </a:r>
                </a:p>
              </p:txBody>
            </p:sp>
            <p:sp>
              <p:nvSpPr>
                <p:cNvPr id="114693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112" y="1584"/>
                  <a:ext cx="289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SA</a:t>
                  </a:r>
                </a:p>
              </p:txBody>
            </p:sp>
            <p:sp>
              <p:nvSpPr>
                <p:cNvPr id="114693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496" y="1152"/>
                  <a:ext cx="224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Q</a:t>
                  </a:r>
                </a:p>
              </p:txBody>
            </p:sp>
            <p:sp>
              <p:nvSpPr>
                <p:cNvPr id="114693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832" y="1536"/>
                  <a:ext cx="42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NSW</a:t>
                  </a:r>
                </a:p>
              </p:txBody>
            </p:sp>
            <p:sp>
              <p:nvSpPr>
                <p:cNvPr id="114693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496" y="1824"/>
                  <a:ext cx="20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V</a:t>
                  </a:r>
                </a:p>
              </p:txBody>
            </p:sp>
            <p:sp>
              <p:nvSpPr>
                <p:cNvPr id="1146937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1776" y="1104"/>
                  <a:ext cx="24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938" name="Line 58"/>
                <p:cNvSpPr>
                  <a:spLocks noChangeShapeType="1"/>
                </p:cNvSpPr>
                <p:nvPr/>
              </p:nvSpPr>
              <p:spPr bwMode="auto">
                <a:xfrm>
                  <a:off x="1776" y="1440"/>
                  <a:ext cx="33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939" name="Line 59"/>
                <p:cNvSpPr>
                  <a:spLocks noChangeShapeType="1"/>
                </p:cNvSpPr>
                <p:nvPr/>
              </p:nvSpPr>
              <p:spPr bwMode="auto">
                <a:xfrm>
                  <a:off x="2160" y="1248"/>
                  <a:ext cx="9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940" name="Line 60"/>
                <p:cNvSpPr>
                  <a:spLocks noChangeShapeType="1"/>
                </p:cNvSpPr>
                <p:nvPr/>
              </p:nvSpPr>
              <p:spPr bwMode="auto">
                <a:xfrm>
                  <a:off x="2256" y="1824"/>
                  <a:ext cx="24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941" name="Line 61"/>
                <p:cNvSpPr>
                  <a:spLocks noChangeShapeType="1"/>
                </p:cNvSpPr>
                <p:nvPr/>
              </p:nvSpPr>
              <p:spPr bwMode="auto">
                <a:xfrm>
                  <a:off x="2736" y="1296"/>
                  <a:ext cx="288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942" name="Line 62"/>
                <p:cNvSpPr>
                  <a:spLocks noChangeShapeType="1"/>
                </p:cNvSpPr>
                <p:nvPr/>
              </p:nvSpPr>
              <p:spPr bwMode="auto">
                <a:xfrm>
                  <a:off x="2320" y="1136"/>
                  <a:ext cx="18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6943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2704" y="1776"/>
                  <a:ext cx="336" cy="1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46944" name="Line 64"/>
              <p:cNvSpPr>
                <a:spLocks noChangeShapeType="1"/>
              </p:cNvSpPr>
              <p:nvPr/>
            </p:nvSpPr>
            <p:spPr bwMode="auto">
              <a:xfrm flipH="1">
                <a:off x="2304" y="1536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46945" name="Line 65"/>
            <p:cNvSpPr>
              <a:spLocks noChangeShapeType="1"/>
            </p:cNvSpPr>
            <p:nvPr/>
          </p:nvSpPr>
          <p:spPr bwMode="auto">
            <a:xfrm>
              <a:off x="2448" y="18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1148930" name="Rectangle 2"/>
          <p:cNvSpPr>
            <a:spLocks noChangeArrowheads="1"/>
          </p:cNvSpPr>
          <p:nvPr/>
        </p:nvSpPr>
        <p:spPr bwMode="auto">
          <a:xfrm>
            <a:off x="1130300" y="4673600"/>
            <a:ext cx="1003300" cy="3810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931" name="Rectangle 3"/>
          <p:cNvSpPr>
            <a:spLocks noChangeArrowheads="1"/>
          </p:cNvSpPr>
          <p:nvPr/>
        </p:nvSpPr>
        <p:spPr bwMode="auto">
          <a:xfrm>
            <a:off x="5156200" y="5473700"/>
            <a:ext cx="1003300" cy="3810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932" name="Rectangle 4"/>
          <p:cNvSpPr>
            <a:spLocks noChangeArrowheads="1"/>
          </p:cNvSpPr>
          <p:nvPr/>
        </p:nvSpPr>
        <p:spPr bwMode="auto">
          <a:xfrm>
            <a:off x="3149600" y="5080000"/>
            <a:ext cx="1003300" cy="3810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9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coloring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graphicFrame>
        <p:nvGraphicFramePr>
          <p:cNvPr id="1148934" name="Group 6"/>
          <p:cNvGraphicFramePr>
            <a:graphicFrameLocks noGrp="1"/>
          </p:cNvGraphicFramePr>
          <p:nvPr/>
        </p:nvGraphicFramePr>
        <p:xfrm>
          <a:off x="1143000" y="3886200"/>
          <a:ext cx="7010400" cy="1981200"/>
        </p:xfrm>
        <a:graphic>
          <a:graphicData uri="http://schemas.openxmlformats.org/drawingml/2006/table">
            <a:tbl>
              <a:tblPr/>
              <a:tblGrid>
                <a:gridCol w="1001713"/>
                <a:gridCol w="1001712"/>
                <a:gridCol w="1001713"/>
                <a:gridCol w="1000125"/>
                <a:gridCol w="1001712"/>
                <a:gridCol w="1001713"/>
                <a:gridCol w="1001712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WA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NSW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9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81706"/>
                          </a:solidFill>
                          <a:effectLst/>
                          <a:latin typeface="Times New Roman" pitchFamily="-109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imes New Roman" pitchFamily="-109" charset="0"/>
                        </a:rPr>
                        <a:t>G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-109" charset="0"/>
                        </a:rPr>
                        <a:t>B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8984" name="Oval 56"/>
          <p:cNvSpPr>
            <a:spLocks noChangeArrowheads="1"/>
          </p:cNvSpPr>
          <p:nvPr/>
        </p:nvSpPr>
        <p:spPr bwMode="auto">
          <a:xfrm>
            <a:off x="2082800" y="5092700"/>
            <a:ext cx="381000" cy="3810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985" name="Oval 57"/>
          <p:cNvSpPr>
            <a:spLocks noChangeArrowheads="1"/>
          </p:cNvSpPr>
          <p:nvPr/>
        </p:nvSpPr>
        <p:spPr bwMode="auto">
          <a:xfrm>
            <a:off x="6096000" y="5105400"/>
            <a:ext cx="381000" cy="3810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986" name="Line 58"/>
          <p:cNvSpPr>
            <a:spLocks noChangeShapeType="1"/>
          </p:cNvSpPr>
          <p:nvPr/>
        </p:nvSpPr>
        <p:spPr bwMode="auto">
          <a:xfrm flipV="1">
            <a:off x="2336800" y="4419600"/>
            <a:ext cx="3378200" cy="6985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987" name="Line 59"/>
          <p:cNvSpPr>
            <a:spLocks noChangeShapeType="1"/>
          </p:cNvSpPr>
          <p:nvPr/>
        </p:nvSpPr>
        <p:spPr bwMode="auto">
          <a:xfrm>
            <a:off x="5689600" y="4419600"/>
            <a:ext cx="508000" cy="711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2362200" y="1984375"/>
            <a:ext cx="3679825" cy="1671638"/>
            <a:chOff x="1488" y="1152"/>
            <a:chExt cx="2318" cy="1053"/>
          </a:xfrm>
        </p:grpSpPr>
        <p:grpSp>
          <p:nvGrpSpPr>
            <p:cNvPr id="3" name="Group 61"/>
            <p:cNvGrpSpPr>
              <a:grpSpLocks/>
            </p:cNvGrpSpPr>
            <p:nvPr/>
          </p:nvGrpSpPr>
          <p:grpSpPr bwMode="auto">
            <a:xfrm>
              <a:off x="1488" y="1152"/>
              <a:ext cx="2318" cy="1053"/>
              <a:chOff x="1488" y="1152"/>
              <a:chExt cx="2318" cy="1053"/>
            </a:xfrm>
          </p:grpSpPr>
          <p:sp>
            <p:nvSpPr>
              <p:cNvPr id="1148990" name="Text Box 62"/>
              <p:cNvSpPr txBox="1">
                <a:spLocks noChangeArrowheads="1"/>
              </p:cNvSpPr>
              <p:nvPr/>
            </p:nvSpPr>
            <p:spPr bwMode="auto">
              <a:xfrm>
                <a:off x="3600" y="1632"/>
                <a:ext cx="206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800">
                    <a:latin typeface="Tahoma" pitchFamily="-109" charset="0"/>
                  </a:rPr>
                  <a:t>T</a:t>
                </a:r>
              </a:p>
            </p:txBody>
          </p:sp>
          <p:grpSp>
            <p:nvGrpSpPr>
              <p:cNvPr id="4" name="Group 63"/>
              <p:cNvGrpSpPr>
                <a:grpSpLocks/>
              </p:cNvGrpSpPr>
              <p:nvPr/>
            </p:nvGrpSpPr>
            <p:grpSpPr bwMode="auto">
              <a:xfrm>
                <a:off x="1488" y="1152"/>
                <a:ext cx="1830" cy="1053"/>
                <a:chOff x="1430" y="1008"/>
                <a:chExt cx="1830" cy="1053"/>
              </a:xfrm>
            </p:grpSpPr>
            <p:sp>
              <p:nvSpPr>
                <p:cNvPr id="114899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430" y="1316"/>
                  <a:ext cx="33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WA</a:t>
                  </a:r>
                </a:p>
              </p:txBody>
            </p:sp>
            <p:sp>
              <p:nvSpPr>
                <p:cNvPr id="114899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016" y="1008"/>
                  <a:ext cx="302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NT</a:t>
                  </a:r>
                </a:p>
              </p:txBody>
            </p:sp>
            <p:sp>
              <p:nvSpPr>
                <p:cNvPr id="114899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112" y="1584"/>
                  <a:ext cx="289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SA</a:t>
                  </a:r>
                </a:p>
              </p:txBody>
            </p:sp>
            <p:sp>
              <p:nvSpPr>
                <p:cNvPr id="1148995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2496" y="1152"/>
                  <a:ext cx="224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Q</a:t>
                  </a:r>
                </a:p>
              </p:txBody>
            </p:sp>
            <p:sp>
              <p:nvSpPr>
                <p:cNvPr id="1148996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832" y="1536"/>
                  <a:ext cx="42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NSW</a:t>
                  </a:r>
                </a:p>
              </p:txBody>
            </p:sp>
            <p:sp>
              <p:nvSpPr>
                <p:cNvPr id="1148997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2496" y="1824"/>
                  <a:ext cx="208" cy="2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800">
                      <a:latin typeface="Tahoma" pitchFamily="-109" charset="0"/>
                    </a:rPr>
                    <a:t>V</a:t>
                  </a:r>
                </a:p>
              </p:txBody>
            </p:sp>
            <p:sp>
              <p:nvSpPr>
                <p:cNvPr id="1148998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1776" y="1104"/>
                  <a:ext cx="24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8999" name="Line 71"/>
                <p:cNvSpPr>
                  <a:spLocks noChangeShapeType="1"/>
                </p:cNvSpPr>
                <p:nvPr/>
              </p:nvSpPr>
              <p:spPr bwMode="auto">
                <a:xfrm>
                  <a:off x="1776" y="1440"/>
                  <a:ext cx="33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9000" name="Line 72"/>
                <p:cNvSpPr>
                  <a:spLocks noChangeShapeType="1"/>
                </p:cNvSpPr>
                <p:nvPr/>
              </p:nvSpPr>
              <p:spPr bwMode="auto">
                <a:xfrm>
                  <a:off x="2160" y="1248"/>
                  <a:ext cx="9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9001" name="Line 73"/>
                <p:cNvSpPr>
                  <a:spLocks noChangeShapeType="1"/>
                </p:cNvSpPr>
                <p:nvPr/>
              </p:nvSpPr>
              <p:spPr bwMode="auto">
                <a:xfrm>
                  <a:off x="2256" y="1824"/>
                  <a:ext cx="24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9002" name="Line 74"/>
                <p:cNvSpPr>
                  <a:spLocks noChangeShapeType="1"/>
                </p:cNvSpPr>
                <p:nvPr/>
              </p:nvSpPr>
              <p:spPr bwMode="auto">
                <a:xfrm>
                  <a:off x="2736" y="1296"/>
                  <a:ext cx="288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9003" name="Line 75"/>
                <p:cNvSpPr>
                  <a:spLocks noChangeShapeType="1"/>
                </p:cNvSpPr>
                <p:nvPr/>
              </p:nvSpPr>
              <p:spPr bwMode="auto">
                <a:xfrm>
                  <a:off x="2320" y="1136"/>
                  <a:ext cx="18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9004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2704" y="1776"/>
                  <a:ext cx="336" cy="1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49005" name="Line 77"/>
              <p:cNvSpPr>
                <a:spLocks noChangeShapeType="1"/>
              </p:cNvSpPr>
              <p:nvPr/>
            </p:nvSpPr>
            <p:spPr bwMode="auto">
              <a:xfrm flipH="1">
                <a:off x="2304" y="1536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49006" name="Line 78"/>
            <p:cNvSpPr>
              <a:spLocks noChangeShapeType="1"/>
            </p:cNvSpPr>
            <p:nvPr/>
          </p:nvSpPr>
          <p:spPr bwMode="auto">
            <a:xfrm flipH="1">
              <a:off x="2304" y="1536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9007" name="Line 79"/>
            <p:cNvSpPr>
              <a:spLocks noChangeShapeType="1"/>
            </p:cNvSpPr>
            <p:nvPr/>
          </p:nvSpPr>
          <p:spPr bwMode="auto">
            <a:xfrm>
              <a:off x="2448" y="18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49008" name="Text Box 80"/>
          <p:cNvSpPr txBox="1">
            <a:spLocks noChangeArrowheads="1"/>
          </p:cNvSpPr>
          <p:nvPr/>
        </p:nvSpPr>
        <p:spPr bwMode="auto">
          <a:xfrm>
            <a:off x="3352800" y="3581400"/>
            <a:ext cx="5264150" cy="841375"/>
          </a:xfrm>
          <a:prstGeom prst="rect">
            <a:avLst/>
          </a:prstGeom>
          <a:solidFill>
            <a:srgbClr val="CCCCCC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400">
                <a:latin typeface="Tahoma" pitchFamily="-109" charset="0"/>
              </a:rPr>
              <a:t>Impossible assignments that forward </a:t>
            </a:r>
          </a:p>
          <a:p>
            <a:pPr eaLnBrk="1" hangingPunct="1"/>
            <a:r>
              <a:rPr lang="en-US" sz="2400">
                <a:latin typeface="Tahoma" pitchFamily="-109" charset="0"/>
              </a:rPr>
              <a:t>checking does not detect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Lecture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  <p:sp>
        <p:nvSpPr>
          <p:cNvPr id="4" name="TextBox 3"/>
          <p:cNvSpPr txBox="1"/>
          <p:nvPr/>
        </p:nvSpPr>
        <p:spPr>
          <a:xfrm>
            <a:off x="241495" y="1733762"/>
            <a:ext cx="9058890" cy="4130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Continuation of Systematic Search for </a:t>
            </a:r>
            <a:r>
              <a:rPr lang="en-US" sz="2400" dirty="0" err="1" smtClean="0"/>
              <a:t>CSPs</a:t>
            </a:r>
            <a:endParaRPr lang="en-US" sz="2400" dirty="0" smtClean="0"/>
          </a:p>
          <a:p>
            <a:pPr lvl="1">
              <a:buFont typeface="Arial"/>
              <a:buChar char="•"/>
            </a:pPr>
            <a:r>
              <a:rPr lang="en-US" sz="2400" dirty="0" smtClean="0"/>
              <a:t>Intelligent </a:t>
            </a:r>
            <a:r>
              <a:rPr lang="en-US" sz="2400" dirty="0" err="1" smtClean="0"/>
              <a:t>backtracing</a:t>
            </a:r>
            <a:endParaRPr lang="en-US" sz="2400" dirty="0" smtClean="0"/>
          </a:p>
          <a:p>
            <a:pPr lvl="1">
              <a:buFont typeface="Arial"/>
              <a:buChar char="•"/>
            </a:pPr>
            <a:r>
              <a:rPr lang="en-US" sz="2400" dirty="0" smtClean="0"/>
              <a:t>Reducing the Search by structuring the CSP as a tree </a:t>
            </a:r>
            <a:r>
              <a:rPr lang="en-US" sz="2400" dirty="0" smtClean="0"/>
              <a:t>search</a:t>
            </a:r>
          </a:p>
          <a:p>
            <a:pPr lvl="1"/>
            <a:endParaRPr lang="en-US" sz="2400" dirty="0" smtClean="0"/>
          </a:p>
          <a:p>
            <a:pPr>
              <a:lnSpc>
                <a:spcPct val="140000"/>
              </a:lnSpc>
              <a:buFont typeface="Arial"/>
              <a:buChar char="•"/>
            </a:pPr>
            <a:r>
              <a:rPr lang="en-US" sz="2400" dirty="0" smtClean="0"/>
              <a:t>Extending the model of simple heuristic </a:t>
            </a:r>
            <a:r>
              <a:rPr lang="en-US" sz="2400" dirty="0" err="1" smtClean="0"/>
              <a:t>seach</a:t>
            </a:r>
            <a:endParaRPr lang="en-US" sz="2400" dirty="0" smtClean="0"/>
          </a:p>
          <a:p>
            <a:pPr lvl="1">
              <a:lnSpc>
                <a:spcPct val="140000"/>
              </a:lnSpc>
              <a:buFont typeface="Arial"/>
              <a:buChar char="•"/>
            </a:pPr>
            <a:r>
              <a:rPr lang="en-US" sz="2400" dirty="0" smtClean="0"/>
              <a:t>Interacting </a:t>
            </a:r>
            <a:r>
              <a:rPr lang="en-US" sz="2400" dirty="0" err="1" smtClean="0"/>
              <a:t>subproblem</a:t>
            </a:r>
            <a:r>
              <a:rPr lang="en-US" sz="2400" dirty="0" smtClean="0"/>
              <a:t> </a:t>
            </a:r>
            <a:r>
              <a:rPr lang="en-US" sz="2400" dirty="0" smtClean="0"/>
              <a:t>perspective</a:t>
            </a:r>
          </a:p>
          <a:p>
            <a:pPr lvl="1">
              <a:lnSpc>
                <a:spcPct val="140000"/>
              </a:lnSpc>
            </a:pPr>
            <a:endParaRPr lang="en-US" sz="2400" dirty="0" smtClean="0"/>
          </a:p>
          <a:p>
            <a:pPr>
              <a:lnSpc>
                <a:spcPct val="140000"/>
              </a:lnSpc>
              <a:buFont typeface="Arial"/>
              <a:buChar char="•"/>
            </a:pPr>
            <a:r>
              <a:rPr lang="en-US" sz="2400" dirty="0" smtClean="0"/>
              <a:t>Multi-level Search </a:t>
            </a:r>
          </a:p>
          <a:p>
            <a:pPr lvl="1">
              <a:lnSpc>
                <a:spcPct val="140000"/>
              </a:lnSpc>
              <a:buFont typeface="Arial"/>
              <a:buChar char="•"/>
            </a:pPr>
            <a:r>
              <a:rPr lang="en-US" sz="2400" dirty="0" err="1" smtClean="0"/>
              <a:t>BlackBoard</a:t>
            </a:r>
            <a:r>
              <a:rPr lang="en-US" sz="2400" dirty="0" smtClean="0"/>
              <a:t> Problem Solving Architecture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Valid Map Assignment</a:t>
            </a:r>
          </a:p>
        </p:txBody>
      </p:sp>
      <p:pic>
        <p:nvPicPr>
          <p:cNvPr id="1036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25600"/>
            <a:ext cx="9144000" cy="523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3: N queens</a:t>
            </a:r>
          </a:p>
        </p:txBody>
      </p:sp>
      <p:pic>
        <p:nvPicPr>
          <p:cNvPr id="1153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133600"/>
            <a:ext cx="3317875" cy="3330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153028" name="Rectangle 4"/>
          <p:cNvSpPr>
            <a:spLocks noChangeArrowheads="1"/>
          </p:cNvSpPr>
          <p:nvPr/>
        </p:nvSpPr>
        <p:spPr bwMode="auto">
          <a:xfrm>
            <a:off x="701675" y="5867400"/>
            <a:ext cx="6727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2400">
                <a:latin typeface="Helvetica" pitchFamily="-109" charset="0"/>
              </a:rPr>
              <a:t> What are the variables? domains? constraints?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8 queens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70063"/>
            <a:ext cx="7940675" cy="4757737"/>
          </a:xfrm>
        </p:spPr>
        <p:txBody>
          <a:bodyPr/>
          <a:lstStyle/>
          <a:p>
            <a:r>
              <a:rPr lang="en-US" sz="2400"/>
              <a:t> </a:t>
            </a:r>
            <a:r>
              <a:rPr lang="en-US" sz="2800"/>
              <a:t>8 variables X</a:t>
            </a:r>
            <a:r>
              <a:rPr lang="en-US" sz="2800" baseline="-25000"/>
              <a:t>i</a:t>
            </a:r>
            <a:r>
              <a:rPr lang="en-US" sz="2800"/>
              <a:t>, i = 1 to 8; for each column</a:t>
            </a:r>
          </a:p>
          <a:p>
            <a:r>
              <a:rPr lang="en-US" sz="2800"/>
              <a:t> Domain for each variable {1,2,…,8}</a:t>
            </a:r>
          </a:p>
          <a:p>
            <a:r>
              <a:rPr lang="en-US" sz="2800"/>
              <a:t> Constraints are:</a:t>
            </a:r>
          </a:p>
          <a:p>
            <a:pPr lvl="1"/>
            <a:r>
              <a:rPr lang="en-US" sz="2400"/>
              <a:t>X</a:t>
            </a:r>
            <a:r>
              <a:rPr lang="en-US" sz="2400" baseline="-25000"/>
              <a:t>i</a:t>
            </a:r>
            <a:r>
              <a:rPr lang="en-US" sz="2400"/>
              <a:t> </a:t>
            </a:r>
            <a:r>
              <a:rPr lang="en-US" sz="2400" b="1">
                <a:ea typeface="Times New Roman" pitchFamily="-109" charset="0"/>
                <a:cs typeface="Times New Roman" pitchFamily="-109" charset="0"/>
                <a:sym typeface="Symbol" pitchFamily="-109" charset="2"/>
              </a:rPr>
              <a:t></a:t>
            </a:r>
            <a:r>
              <a:rPr lang="en-US" sz="2400"/>
              <a:t> </a:t>
            </a:r>
            <a:r>
              <a:rPr lang="en-US" sz="2400">
                <a:sym typeface="Wingdings" pitchFamily="-109" charset="2"/>
              </a:rPr>
              <a:t>X</a:t>
            </a:r>
            <a:r>
              <a:rPr lang="en-US" sz="2400" baseline="-25000">
                <a:sym typeface="Wingdings" pitchFamily="-109" charset="2"/>
              </a:rPr>
              <a:t>j</a:t>
            </a:r>
            <a:r>
              <a:rPr lang="en-US" sz="2400">
                <a:sym typeface="Wingdings" pitchFamily="-109" charset="2"/>
              </a:rPr>
              <a:t>  for all j = 1 to 8, j</a:t>
            </a:r>
            <a:r>
              <a:rPr lang="en-US" sz="2400" b="1">
                <a:ea typeface="Times New Roman" pitchFamily="-109" charset="0"/>
                <a:cs typeface="Times New Roman" pitchFamily="-109" charset="0"/>
                <a:sym typeface="Symbol" pitchFamily="-109" charset="2"/>
              </a:rPr>
              <a:t></a:t>
            </a:r>
            <a:r>
              <a:rPr lang="en-US" sz="2400">
                <a:sym typeface="Wingdings" pitchFamily="-109" charset="2"/>
              </a:rPr>
              <a:t>I; not on same row</a:t>
            </a:r>
          </a:p>
          <a:p>
            <a:pPr lvl="1"/>
            <a:r>
              <a:rPr lang="en-US" sz="2400"/>
              <a:t>|X</a:t>
            </a:r>
            <a:r>
              <a:rPr lang="en-US" sz="2400" baseline="-25000"/>
              <a:t>i </a:t>
            </a:r>
            <a:r>
              <a:rPr lang="en-US" sz="2400">
                <a:sym typeface="Wingdings" pitchFamily="-109" charset="2"/>
              </a:rPr>
              <a:t>- X</a:t>
            </a:r>
            <a:r>
              <a:rPr lang="en-US" sz="2400" baseline="-25000">
                <a:sym typeface="Wingdings" pitchFamily="-109" charset="2"/>
              </a:rPr>
              <a:t>j</a:t>
            </a:r>
            <a:r>
              <a:rPr lang="en-US" sz="2400">
                <a:sym typeface="Wingdings" pitchFamily="-109" charset="2"/>
              </a:rPr>
              <a:t>|</a:t>
            </a:r>
            <a:r>
              <a:rPr lang="en-US" sz="2400"/>
              <a:t> </a:t>
            </a:r>
            <a:r>
              <a:rPr lang="en-US" sz="2400" b="1">
                <a:ea typeface="Times New Roman" pitchFamily="-109" charset="0"/>
                <a:cs typeface="Times New Roman" pitchFamily="-109" charset="0"/>
                <a:sym typeface="Symbol" pitchFamily="-109" charset="2"/>
              </a:rPr>
              <a:t></a:t>
            </a:r>
            <a:r>
              <a:rPr lang="en-US" sz="2400"/>
              <a:t> </a:t>
            </a:r>
            <a:r>
              <a:rPr lang="en-US" sz="2400">
                <a:sym typeface="Wingdings" pitchFamily="-109" charset="2"/>
              </a:rPr>
              <a:t>|i - j|  for all j = 1 to 8, j</a:t>
            </a:r>
            <a:r>
              <a:rPr lang="en-US" sz="2400" b="1">
                <a:ea typeface="Times New Roman" pitchFamily="-109" charset="0"/>
                <a:cs typeface="Times New Roman" pitchFamily="-109" charset="0"/>
                <a:sym typeface="Symbol" pitchFamily="-109" charset="2"/>
              </a:rPr>
              <a:t></a:t>
            </a:r>
            <a:r>
              <a:rPr lang="en-US" sz="2400">
                <a:sym typeface="Wingdings" pitchFamily="-109" charset="2"/>
              </a:rPr>
              <a:t>I; not on diagonal</a:t>
            </a:r>
          </a:p>
          <a:p>
            <a:pPr lvl="1"/>
            <a:r>
              <a:rPr lang="en-US">
                <a:sym typeface="Wingdings" pitchFamily="-109" charset="2"/>
              </a:rPr>
              <a:t>Note that all constraints involve 2 variables</a:t>
            </a:r>
          </a:p>
          <a:p>
            <a:r>
              <a:rPr lang="en-US" sz="2800"/>
              <a:t>Generate-and-test with no redundancies requires “only” N</a:t>
            </a:r>
            <a:r>
              <a:rPr lang="en-US" sz="2800" baseline="30000"/>
              <a:t>N</a:t>
            </a:r>
            <a:r>
              <a:rPr lang="en-US" sz="2800"/>
              <a:t> combinations…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Task scheduling</a:t>
            </a:r>
            <a:endParaRPr lang="en-US" sz="4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157123" name="Text Box 3"/>
          <p:cNvSpPr txBox="1">
            <a:spLocks noChangeArrowheads="1"/>
          </p:cNvSpPr>
          <p:nvPr/>
        </p:nvSpPr>
        <p:spPr bwMode="auto">
          <a:xfrm>
            <a:off x="838200" y="4114800"/>
            <a:ext cx="52260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400">
                <a:latin typeface="Tahoma" pitchFamily="-109" charset="0"/>
              </a:rPr>
              <a:t>T1 must be done during T3</a:t>
            </a:r>
          </a:p>
          <a:p>
            <a:pPr eaLnBrk="1" hangingPunct="1"/>
            <a:r>
              <a:rPr lang="en-US" sz="2400">
                <a:latin typeface="Tahoma" pitchFamily="-109" charset="0"/>
              </a:rPr>
              <a:t>T2 must be achieved before T1 starts</a:t>
            </a:r>
          </a:p>
          <a:p>
            <a:pPr eaLnBrk="1" hangingPunct="1"/>
            <a:r>
              <a:rPr lang="en-US" sz="2400">
                <a:latin typeface="Tahoma" pitchFamily="-109" charset="0"/>
              </a:rPr>
              <a:t>T2 must overlap with T3</a:t>
            </a:r>
          </a:p>
          <a:p>
            <a:pPr eaLnBrk="1" hangingPunct="1"/>
            <a:r>
              <a:rPr lang="en-US" sz="2400">
                <a:latin typeface="Tahoma" pitchFamily="-109" charset="0"/>
              </a:rPr>
              <a:t>T4 must start after T1 is complete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743200" y="2209800"/>
            <a:ext cx="3424238" cy="1752600"/>
            <a:chOff x="1440" y="1152"/>
            <a:chExt cx="2157" cy="1104"/>
          </a:xfrm>
        </p:grpSpPr>
        <p:sp>
          <p:nvSpPr>
            <p:cNvPr id="1157125" name="Text Box 5"/>
            <p:cNvSpPr txBox="1">
              <a:spLocks noChangeArrowheads="1"/>
            </p:cNvSpPr>
            <p:nvPr/>
          </p:nvSpPr>
          <p:spPr bwMode="auto">
            <a:xfrm>
              <a:off x="2256" y="1152"/>
              <a:ext cx="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400">
                  <a:latin typeface="Tahoma" pitchFamily="-109" charset="0"/>
                </a:rPr>
                <a:t>T1</a:t>
              </a:r>
            </a:p>
          </p:txBody>
        </p:sp>
        <p:sp>
          <p:nvSpPr>
            <p:cNvPr id="1157126" name="Text Box 6"/>
            <p:cNvSpPr txBox="1">
              <a:spLocks noChangeArrowheads="1"/>
            </p:cNvSpPr>
            <p:nvPr/>
          </p:nvSpPr>
          <p:spPr bwMode="auto">
            <a:xfrm>
              <a:off x="1440" y="1536"/>
              <a:ext cx="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400">
                  <a:latin typeface="Tahoma" pitchFamily="-109" charset="0"/>
                </a:rPr>
                <a:t>T2</a:t>
              </a:r>
            </a:p>
          </p:txBody>
        </p:sp>
        <p:sp>
          <p:nvSpPr>
            <p:cNvPr id="1157127" name="Text Box 7"/>
            <p:cNvSpPr txBox="1">
              <a:spLocks noChangeArrowheads="1"/>
            </p:cNvSpPr>
            <p:nvPr/>
          </p:nvSpPr>
          <p:spPr bwMode="auto">
            <a:xfrm>
              <a:off x="2496" y="1968"/>
              <a:ext cx="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400">
                  <a:latin typeface="Tahoma" pitchFamily="-109" charset="0"/>
                </a:rPr>
                <a:t>T3</a:t>
              </a:r>
            </a:p>
          </p:txBody>
        </p:sp>
        <p:sp>
          <p:nvSpPr>
            <p:cNvPr id="1157128" name="Text Box 8"/>
            <p:cNvSpPr txBox="1">
              <a:spLocks noChangeArrowheads="1"/>
            </p:cNvSpPr>
            <p:nvPr/>
          </p:nvSpPr>
          <p:spPr bwMode="auto">
            <a:xfrm>
              <a:off x="3264" y="1536"/>
              <a:ext cx="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400">
                  <a:latin typeface="Tahoma" pitchFamily="-109" charset="0"/>
                </a:rPr>
                <a:t>T4</a:t>
              </a:r>
            </a:p>
          </p:txBody>
        </p:sp>
        <p:sp>
          <p:nvSpPr>
            <p:cNvPr id="1157129" name="Line 9"/>
            <p:cNvSpPr>
              <a:spLocks noChangeShapeType="1"/>
            </p:cNvSpPr>
            <p:nvPr/>
          </p:nvSpPr>
          <p:spPr bwMode="auto">
            <a:xfrm>
              <a:off x="2448" y="1392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7130" name="Line 10"/>
            <p:cNvSpPr>
              <a:spLocks noChangeShapeType="1"/>
            </p:cNvSpPr>
            <p:nvPr/>
          </p:nvSpPr>
          <p:spPr bwMode="auto">
            <a:xfrm flipV="1">
              <a:off x="1728" y="1344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7131" name="Line 11"/>
            <p:cNvSpPr>
              <a:spLocks noChangeShapeType="1"/>
            </p:cNvSpPr>
            <p:nvPr/>
          </p:nvSpPr>
          <p:spPr bwMode="auto">
            <a:xfrm>
              <a:off x="1728" y="1728"/>
              <a:ext cx="76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7132" name="Line 12"/>
            <p:cNvSpPr>
              <a:spLocks noChangeShapeType="1"/>
            </p:cNvSpPr>
            <p:nvPr/>
          </p:nvSpPr>
          <p:spPr bwMode="auto">
            <a:xfrm flipH="1" flipV="1">
              <a:off x="2544" y="1296"/>
              <a:ext cx="76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57133" name="Rectangle 13"/>
          <p:cNvSpPr>
            <a:spLocks noChangeArrowheads="1"/>
          </p:cNvSpPr>
          <p:nvPr/>
        </p:nvSpPr>
        <p:spPr bwMode="auto">
          <a:xfrm>
            <a:off x="701675" y="5867400"/>
            <a:ext cx="6727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2400">
                <a:latin typeface="Helvetica" pitchFamily="-109" charset="0"/>
              </a:rPr>
              <a:t> What are the variables? domains? constraints?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Non-Binary Constraints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3884613"/>
            <a:ext cx="4840288" cy="25812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pitchFamily="-109" charset="0"/>
              </a:rPr>
              <a:t>O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O = R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10•X1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pitchFamily="-109" charset="0"/>
              </a:rPr>
              <a:t>X</a:t>
            </a:r>
            <a:r>
              <a:rPr lang="en-US" sz="2400" baseline="-25000">
                <a:latin typeface="Courier" pitchFamily="-109" charset="0"/>
              </a:rPr>
              <a:t>1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W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W = U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10•X</a:t>
            </a:r>
            <a:r>
              <a:rPr lang="en-US" sz="2400" baseline="-25000">
                <a:latin typeface="Courier" pitchFamily="-109" charset="0"/>
              </a:rPr>
              <a:t>2</a:t>
            </a:r>
            <a:endParaRPr lang="en-US" sz="2400">
              <a:latin typeface="Courier" pitchFamily="-109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pitchFamily="-109" charset="0"/>
              </a:rPr>
              <a:t>X</a:t>
            </a:r>
            <a:r>
              <a:rPr lang="en-US" sz="2400" baseline="-25000">
                <a:latin typeface="Courier" pitchFamily="-109" charset="0"/>
              </a:rPr>
              <a:t>2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T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T = O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+</a:t>
            </a:r>
            <a:r>
              <a:rPr lang="en-US" sz="900">
                <a:latin typeface="Courier" pitchFamily="-109" charset="0"/>
              </a:rPr>
              <a:t> </a:t>
            </a:r>
            <a:r>
              <a:rPr lang="en-US" sz="2400">
                <a:latin typeface="Courier" pitchFamily="-109" charset="0"/>
              </a:rPr>
              <a:t>10•X</a:t>
            </a:r>
            <a:r>
              <a:rPr lang="en-US" sz="2400" baseline="-25000">
                <a:latin typeface="Courier" pitchFamily="-109" charset="0"/>
              </a:rPr>
              <a:t>3</a:t>
            </a:r>
            <a:endParaRPr lang="en-US" sz="2400">
              <a:latin typeface="Courier" pitchFamily="-109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pitchFamily="-109" charset="0"/>
              </a:rPr>
              <a:t>X</a:t>
            </a:r>
            <a:r>
              <a:rPr lang="en-US" sz="2400" baseline="-25000">
                <a:latin typeface="Courier" pitchFamily="-109" charset="0"/>
              </a:rPr>
              <a:t>3</a:t>
            </a:r>
            <a:r>
              <a:rPr lang="en-US" sz="2400">
                <a:latin typeface="Courier" pitchFamily="-109" charset="0"/>
              </a:rPr>
              <a:t> = F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 i="1"/>
              <a:t>alldiff</a:t>
            </a:r>
            <a:r>
              <a:rPr lang="en-US" sz="2400">
                <a:latin typeface="Courier" pitchFamily="-109" charset="0"/>
              </a:rPr>
              <a:t>(F,T,U,W,R,O)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pitchFamily="-109" charset="0"/>
              </a:rPr>
              <a:t>Between0-9(F,T,U,W,R,O)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pitchFamily="-109" charset="0"/>
              </a:rPr>
              <a:t>Between0-1 (X</a:t>
            </a:r>
            <a:r>
              <a:rPr lang="en-US" sz="2400" baseline="-25000">
                <a:latin typeface="Courier" pitchFamily="-109" charset="0"/>
              </a:rPr>
              <a:t>1</a:t>
            </a:r>
            <a:r>
              <a:rPr lang="en-US" sz="2400">
                <a:latin typeface="Courier" pitchFamily="-109" charset="0"/>
              </a:rPr>
              <a:t>,X</a:t>
            </a:r>
            <a:r>
              <a:rPr lang="en-US" sz="2400" baseline="-25000">
                <a:latin typeface="Courier" pitchFamily="-109" charset="0"/>
              </a:rPr>
              <a:t>2</a:t>
            </a:r>
            <a:r>
              <a:rPr lang="en-US" sz="2400">
                <a:latin typeface="Courier" pitchFamily="-109" charset="0"/>
              </a:rPr>
              <a:t>,X</a:t>
            </a:r>
            <a:r>
              <a:rPr lang="en-US" sz="2400" baseline="-25000">
                <a:latin typeface="Courier" pitchFamily="-109" charset="0"/>
              </a:rPr>
              <a:t>3</a:t>
            </a:r>
            <a:r>
              <a:rPr lang="en-US" sz="2400">
                <a:latin typeface="Courier" pitchFamily="-109" charset="0"/>
              </a:rPr>
              <a:t>)</a:t>
            </a:r>
          </a:p>
        </p:txBody>
      </p:sp>
      <p:sp>
        <p:nvSpPr>
          <p:cNvPr id="1038340" name="Rectangle 4"/>
          <p:cNvSpPr>
            <a:spLocks noChangeArrowheads="1"/>
          </p:cNvSpPr>
          <p:nvPr/>
        </p:nvSpPr>
        <p:spPr bwMode="auto">
          <a:xfrm>
            <a:off x="1371600" y="2141538"/>
            <a:ext cx="1516063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3200" b="1">
                <a:latin typeface="Courier" pitchFamily="-109" charset="0"/>
              </a:rPr>
              <a:t>T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W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O</a:t>
            </a:r>
          </a:p>
          <a:p>
            <a:pPr algn="r"/>
            <a:r>
              <a:rPr lang="en-US" sz="3200" b="1">
                <a:latin typeface="Courier" pitchFamily="-109" charset="0"/>
              </a:rPr>
              <a:t> +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T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W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O</a:t>
            </a:r>
          </a:p>
          <a:p>
            <a:pPr algn="r"/>
            <a:r>
              <a:rPr lang="en-US" sz="3200" b="1">
                <a:latin typeface="Courier" pitchFamily="-109" charset="0"/>
              </a:rPr>
              <a:t>F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O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U</a:t>
            </a:r>
            <a:r>
              <a:rPr lang="en-US" sz="1200" b="1">
                <a:latin typeface="Courier" pitchFamily="-109" charset="0"/>
              </a:rPr>
              <a:t> </a:t>
            </a:r>
            <a:r>
              <a:rPr lang="en-US" sz="3200" b="1">
                <a:latin typeface="Courier" pitchFamily="-109" charset="0"/>
              </a:rPr>
              <a:t>R</a:t>
            </a:r>
            <a:endParaRPr lang="en-US" sz="2400">
              <a:latin typeface="Times New Roman" pitchFamily="-109" charset="0"/>
            </a:endParaRPr>
          </a:p>
        </p:txBody>
      </p:sp>
      <p:sp>
        <p:nvSpPr>
          <p:cNvPr id="1038341" name="Line 5"/>
          <p:cNvSpPr>
            <a:spLocks noChangeShapeType="1"/>
          </p:cNvSpPr>
          <p:nvPr/>
        </p:nvSpPr>
        <p:spPr bwMode="auto">
          <a:xfrm>
            <a:off x="1439863" y="3284538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342" name="Rectangle 6"/>
          <p:cNvSpPr>
            <a:spLocks noChangeArrowheads="1"/>
          </p:cNvSpPr>
          <p:nvPr/>
        </p:nvSpPr>
        <p:spPr bwMode="auto">
          <a:xfrm>
            <a:off x="6262688" y="2095500"/>
            <a:ext cx="381000" cy="3429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343" name="Oval 7"/>
          <p:cNvSpPr>
            <a:spLocks noChangeArrowheads="1"/>
          </p:cNvSpPr>
          <p:nvPr/>
        </p:nvSpPr>
        <p:spPr bwMode="auto">
          <a:xfrm>
            <a:off x="4337050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Courier" pitchFamily="-109" charset="0"/>
              </a:rPr>
              <a:t>F</a:t>
            </a:r>
          </a:p>
        </p:txBody>
      </p:sp>
      <p:sp>
        <p:nvSpPr>
          <p:cNvPr id="1038344" name="Oval 8"/>
          <p:cNvSpPr>
            <a:spLocks noChangeArrowheads="1"/>
          </p:cNvSpPr>
          <p:nvPr/>
        </p:nvSpPr>
        <p:spPr bwMode="auto">
          <a:xfrm>
            <a:off x="5099050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Courier" pitchFamily="-109" charset="0"/>
              </a:rPr>
              <a:t>T</a:t>
            </a:r>
          </a:p>
        </p:txBody>
      </p:sp>
      <p:sp>
        <p:nvSpPr>
          <p:cNvPr id="1038345" name="Oval 9"/>
          <p:cNvSpPr>
            <a:spLocks noChangeArrowheads="1"/>
          </p:cNvSpPr>
          <p:nvPr/>
        </p:nvSpPr>
        <p:spPr bwMode="auto">
          <a:xfrm>
            <a:off x="5861050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Courier" pitchFamily="-109" charset="0"/>
              </a:rPr>
              <a:t>U</a:t>
            </a:r>
          </a:p>
        </p:txBody>
      </p:sp>
      <p:sp>
        <p:nvSpPr>
          <p:cNvPr id="1038346" name="Oval 10"/>
          <p:cNvSpPr>
            <a:spLocks noChangeArrowheads="1"/>
          </p:cNvSpPr>
          <p:nvPr/>
        </p:nvSpPr>
        <p:spPr bwMode="auto">
          <a:xfrm>
            <a:off x="6643688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Courier" pitchFamily="-109" charset="0"/>
              </a:rPr>
              <a:t>W</a:t>
            </a:r>
          </a:p>
        </p:txBody>
      </p:sp>
      <p:sp>
        <p:nvSpPr>
          <p:cNvPr id="1038347" name="Oval 11"/>
          <p:cNvSpPr>
            <a:spLocks noChangeArrowheads="1"/>
          </p:cNvSpPr>
          <p:nvPr/>
        </p:nvSpPr>
        <p:spPr bwMode="auto">
          <a:xfrm>
            <a:off x="7426325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Courier" pitchFamily="-109" charset="0"/>
              </a:rPr>
              <a:t>R</a:t>
            </a:r>
          </a:p>
        </p:txBody>
      </p:sp>
      <p:sp>
        <p:nvSpPr>
          <p:cNvPr id="1038348" name="Oval 12"/>
          <p:cNvSpPr>
            <a:spLocks noChangeArrowheads="1"/>
          </p:cNvSpPr>
          <p:nvPr/>
        </p:nvSpPr>
        <p:spPr bwMode="auto">
          <a:xfrm>
            <a:off x="8208963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Courier" pitchFamily="-109" charset="0"/>
              </a:rPr>
              <a:t>O</a:t>
            </a:r>
          </a:p>
        </p:txBody>
      </p:sp>
      <p:sp>
        <p:nvSpPr>
          <p:cNvPr id="1038349" name="Rectangle 13"/>
          <p:cNvSpPr>
            <a:spLocks noChangeArrowheads="1"/>
          </p:cNvSpPr>
          <p:nvPr/>
        </p:nvSpPr>
        <p:spPr bwMode="auto">
          <a:xfrm>
            <a:off x="4337050" y="3505200"/>
            <a:ext cx="381000" cy="3429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350" name="Rectangle 14"/>
          <p:cNvSpPr>
            <a:spLocks noChangeArrowheads="1"/>
          </p:cNvSpPr>
          <p:nvPr/>
        </p:nvSpPr>
        <p:spPr bwMode="auto">
          <a:xfrm>
            <a:off x="5099050" y="3505200"/>
            <a:ext cx="381000" cy="3429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351" name="Rectangle 15"/>
          <p:cNvSpPr>
            <a:spLocks noChangeArrowheads="1"/>
          </p:cNvSpPr>
          <p:nvPr/>
        </p:nvSpPr>
        <p:spPr bwMode="auto">
          <a:xfrm>
            <a:off x="6643688" y="3505200"/>
            <a:ext cx="381000" cy="3429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352" name="Rectangle 16"/>
          <p:cNvSpPr>
            <a:spLocks noChangeArrowheads="1"/>
          </p:cNvSpPr>
          <p:nvPr/>
        </p:nvSpPr>
        <p:spPr bwMode="auto">
          <a:xfrm>
            <a:off x="8208963" y="3505200"/>
            <a:ext cx="381000" cy="3429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353" name="Oval 17"/>
          <p:cNvSpPr>
            <a:spLocks noChangeArrowheads="1"/>
          </p:cNvSpPr>
          <p:nvPr/>
        </p:nvSpPr>
        <p:spPr bwMode="auto">
          <a:xfrm>
            <a:off x="4718050" y="417195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X</a:t>
            </a:r>
            <a:r>
              <a:rPr lang="en-US" baseline="-25000"/>
              <a:t>3</a:t>
            </a:r>
            <a:endParaRPr lang="en-US"/>
          </a:p>
        </p:txBody>
      </p:sp>
      <p:sp>
        <p:nvSpPr>
          <p:cNvPr id="1038354" name="Oval 18"/>
          <p:cNvSpPr>
            <a:spLocks noChangeArrowheads="1"/>
          </p:cNvSpPr>
          <p:nvPr/>
        </p:nvSpPr>
        <p:spPr bwMode="auto">
          <a:xfrm>
            <a:off x="5861050" y="417195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X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1038355" name="Oval 19"/>
          <p:cNvSpPr>
            <a:spLocks noChangeArrowheads="1"/>
          </p:cNvSpPr>
          <p:nvPr/>
        </p:nvSpPr>
        <p:spPr bwMode="auto">
          <a:xfrm>
            <a:off x="7426325" y="417195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X</a:t>
            </a:r>
            <a:r>
              <a:rPr lang="en-US" baseline="-25000"/>
              <a:t>1</a:t>
            </a:r>
            <a:endParaRPr lang="en-US"/>
          </a:p>
        </p:txBody>
      </p:sp>
      <p:cxnSp>
        <p:nvCxnSpPr>
          <p:cNvPr id="1038356" name="AutoShape 20"/>
          <p:cNvCxnSpPr>
            <a:cxnSpLocks noChangeShapeType="1"/>
            <a:stCxn id="1038342" idx="2"/>
            <a:endCxn id="1038345" idx="7"/>
          </p:cNvCxnSpPr>
          <p:nvPr/>
        </p:nvCxnSpPr>
        <p:spPr bwMode="auto">
          <a:xfrm flipH="1">
            <a:off x="6186488" y="2447925"/>
            <a:ext cx="266700" cy="3794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57" name="AutoShape 21"/>
          <p:cNvCxnSpPr>
            <a:cxnSpLocks noChangeShapeType="1"/>
            <a:stCxn id="1038342" idx="2"/>
            <a:endCxn id="1038346" idx="1"/>
          </p:cNvCxnSpPr>
          <p:nvPr/>
        </p:nvCxnSpPr>
        <p:spPr bwMode="auto">
          <a:xfrm>
            <a:off x="6453188" y="2447925"/>
            <a:ext cx="246062" cy="3794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58" name="AutoShape 22"/>
          <p:cNvCxnSpPr>
            <a:cxnSpLocks noChangeShapeType="1"/>
            <a:stCxn id="1038343" idx="4"/>
            <a:endCxn id="1038349" idx="0"/>
          </p:cNvCxnSpPr>
          <p:nvPr/>
        </p:nvCxnSpPr>
        <p:spPr bwMode="auto">
          <a:xfrm>
            <a:off x="4527550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59" name="AutoShape 23"/>
          <p:cNvCxnSpPr>
            <a:cxnSpLocks noChangeShapeType="1"/>
            <a:stCxn id="1038344" idx="4"/>
            <a:endCxn id="1038350" idx="0"/>
          </p:cNvCxnSpPr>
          <p:nvPr/>
        </p:nvCxnSpPr>
        <p:spPr bwMode="auto">
          <a:xfrm>
            <a:off x="5289550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0" name="AutoShape 24"/>
          <p:cNvCxnSpPr>
            <a:cxnSpLocks noChangeShapeType="1"/>
            <a:stCxn id="1038345" idx="5"/>
            <a:endCxn id="1038351" idx="0"/>
          </p:cNvCxnSpPr>
          <p:nvPr/>
        </p:nvCxnSpPr>
        <p:spPr bwMode="auto">
          <a:xfrm>
            <a:off x="6186488" y="3116263"/>
            <a:ext cx="647700" cy="3794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1" name="AutoShape 25"/>
          <p:cNvCxnSpPr>
            <a:cxnSpLocks noChangeShapeType="1"/>
            <a:stCxn id="1038346" idx="4"/>
            <a:endCxn id="1038351" idx="0"/>
          </p:cNvCxnSpPr>
          <p:nvPr/>
        </p:nvCxnSpPr>
        <p:spPr bwMode="auto">
          <a:xfrm>
            <a:off x="6834188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2" name="AutoShape 26"/>
          <p:cNvCxnSpPr>
            <a:cxnSpLocks noChangeShapeType="1"/>
            <a:stCxn id="1038347" idx="5"/>
            <a:endCxn id="1038352" idx="0"/>
          </p:cNvCxnSpPr>
          <p:nvPr/>
        </p:nvCxnSpPr>
        <p:spPr bwMode="auto">
          <a:xfrm>
            <a:off x="7751763" y="3116263"/>
            <a:ext cx="647700" cy="3794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3" name="AutoShape 27"/>
          <p:cNvCxnSpPr>
            <a:cxnSpLocks noChangeShapeType="1"/>
            <a:stCxn id="1038348" idx="4"/>
            <a:endCxn id="1038352" idx="0"/>
          </p:cNvCxnSpPr>
          <p:nvPr/>
        </p:nvCxnSpPr>
        <p:spPr bwMode="auto">
          <a:xfrm>
            <a:off x="8399463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4" name="AutoShape 28"/>
          <p:cNvCxnSpPr>
            <a:cxnSpLocks noChangeShapeType="1"/>
            <a:stCxn id="1038342" idx="3"/>
            <a:endCxn id="1038348" idx="1"/>
          </p:cNvCxnSpPr>
          <p:nvPr/>
        </p:nvCxnSpPr>
        <p:spPr bwMode="auto">
          <a:xfrm>
            <a:off x="6653213" y="2266950"/>
            <a:ext cx="1611312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5" name="AutoShape 29"/>
          <p:cNvCxnSpPr>
            <a:cxnSpLocks noChangeShapeType="1"/>
            <a:stCxn id="1038342" idx="3"/>
            <a:endCxn id="1038347" idx="1"/>
          </p:cNvCxnSpPr>
          <p:nvPr/>
        </p:nvCxnSpPr>
        <p:spPr bwMode="auto">
          <a:xfrm>
            <a:off x="6653213" y="2266950"/>
            <a:ext cx="828675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6" name="AutoShape 30"/>
          <p:cNvCxnSpPr>
            <a:cxnSpLocks noChangeShapeType="1"/>
            <a:stCxn id="1038342" idx="1"/>
            <a:endCxn id="1038343" idx="7"/>
          </p:cNvCxnSpPr>
          <p:nvPr/>
        </p:nvCxnSpPr>
        <p:spPr bwMode="auto">
          <a:xfrm flipH="1">
            <a:off x="4662488" y="2266950"/>
            <a:ext cx="1590675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7" name="AutoShape 31"/>
          <p:cNvCxnSpPr>
            <a:cxnSpLocks noChangeShapeType="1"/>
            <a:stCxn id="1038342" idx="1"/>
            <a:endCxn id="1038344" idx="7"/>
          </p:cNvCxnSpPr>
          <p:nvPr/>
        </p:nvCxnSpPr>
        <p:spPr bwMode="auto">
          <a:xfrm flipH="1">
            <a:off x="5424488" y="2266950"/>
            <a:ext cx="828675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8" name="AutoShape 32"/>
          <p:cNvCxnSpPr>
            <a:cxnSpLocks noChangeShapeType="1"/>
            <a:stCxn id="1038349" idx="2"/>
            <a:endCxn id="1038353" idx="1"/>
          </p:cNvCxnSpPr>
          <p:nvPr/>
        </p:nvCxnSpPr>
        <p:spPr bwMode="auto">
          <a:xfrm>
            <a:off x="4527550" y="3857625"/>
            <a:ext cx="246063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69" name="AutoShape 33"/>
          <p:cNvCxnSpPr>
            <a:cxnSpLocks noChangeShapeType="1"/>
            <a:stCxn id="1038350" idx="2"/>
            <a:endCxn id="1038353" idx="7"/>
          </p:cNvCxnSpPr>
          <p:nvPr/>
        </p:nvCxnSpPr>
        <p:spPr bwMode="auto">
          <a:xfrm flipH="1">
            <a:off x="5043488" y="3857625"/>
            <a:ext cx="246062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70" name="AutoShape 34"/>
          <p:cNvCxnSpPr>
            <a:cxnSpLocks noChangeShapeType="1"/>
            <a:stCxn id="1038350" idx="2"/>
            <a:endCxn id="1038354" idx="1"/>
          </p:cNvCxnSpPr>
          <p:nvPr/>
        </p:nvCxnSpPr>
        <p:spPr bwMode="auto">
          <a:xfrm>
            <a:off x="5289550" y="3857625"/>
            <a:ext cx="627063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71" name="AutoShape 35"/>
          <p:cNvCxnSpPr>
            <a:cxnSpLocks noChangeShapeType="1"/>
            <a:stCxn id="1038351" idx="2"/>
            <a:endCxn id="1038354" idx="7"/>
          </p:cNvCxnSpPr>
          <p:nvPr/>
        </p:nvCxnSpPr>
        <p:spPr bwMode="auto">
          <a:xfrm flipH="1">
            <a:off x="6186488" y="3857625"/>
            <a:ext cx="647700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72" name="AutoShape 36"/>
          <p:cNvCxnSpPr>
            <a:cxnSpLocks noChangeShapeType="1"/>
            <a:stCxn id="1038351" idx="2"/>
            <a:endCxn id="1038355" idx="1"/>
          </p:cNvCxnSpPr>
          <p:nvPr/>
        </p:nvCxnSpPr>
        <p:spPr bwMode="auto">
          <a:xfrm>
            <a:off x="6834188" y="3857625"/>
            <a:ext cx="647700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73" name="AutoShape 37"/>
          <p:cNvCxnSpPr>
            <a:cxnSpLocks noChangeShapeType="1"/>
            <a:stCxn id="1038352" idx="2"/>
            <a:endCxn id="1038355" idx="7"/>
          </p:cNvCxnSpPr>
          <p:nvPr/>
        </p:nvCxnSpPr>
        <p:spPr bwMode="auto">
          <a:xfrm flipH="1">
            <a:off x="7751763" y="3857625"/>
            <a:ext cx="647700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038374" name="AutoShape 38"/>
          <p:cNvCxnSpPr>
            <a:cxnSpLocks noChangeShapeType="1"/>
            <a:stCxn id="1038348" idx="3"/>
            <a:endCxn id="1038350" idx="0"/>
          </p:cNvCxnSpPr>
          <p:nvPr/>
        </p:nvCxnSpPr>
        <p:spPr bwMode="auto">
          <a:xfrm rot="5400000">
            <a:off x="6587332" y="1818481"/>
            <a:ext cx="379412" cy="2974975"/>
          </a:xfrm>
          <a:prstGeom prst="curvedConnector3">
            <a:avLst>
              <a:gd name="adj1" fmla="val 57324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38375" name="Text Box 39"/>
          <p:cNvSpPr txBox="1">
            <a:spLocks noChangeArrowheads="1"/>
          </p:cNvSpPr>
          <p:nvPr/>
        </p:nvSpPr>
        <p:spPr bwMode="auto">
          <a:xfrm>
            <a:off x="6240463" y="5568950"/>
            <a:ext cx="24320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 or more variables constraints</a:t>
            </a:r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V. Lesser; CS683, F10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Sprite:Applications:Microsoft Office X:Templates:Presentations:Designs:Straight Edge</Template>
  <TotalTime>4694</TotalTime>
  <Words>3834</Words>
  <Application>Microsoft Macintosh PowerPoint</Application>
  <PresentationFormat>On-screen Show (4:3)</PresentationFormat>
  <Paragraphs>463</Paragraphs>
  <Slides>45</Slides>
  <Notes>43</Notes>
  <HiddenSlides>4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Straight Edge</vt:lpstr>
      <vt:lpstr>Equation</vt:lpstr>
      <vt:lpstr>Lecture 9: Search 8</vt:lpstr>
      <vt:lpstr>Today’s Lecture</vt:lpstr>
      <vt:lpstr>Constraint Satisfaction Problems (CSP)</vt:lpstr>
      <vt:lpstr>Example: Map coloring</vt:lpstr>
      <vt:lpstr>A Valid Map Assignment</vt:lpstr>
      <vt:lpstr>Example 3: N queens</vt:lpstr>
      <vt:lpstr>8 queens</vt:lpstr>
      <vt:lpstr>Task scheduling</vt:lpstr>
      <vt:lpstr>Non-Binary Constraints</vt:lpstr>
      <vt:lpstr>Finite vs. infinite domains</vt:lpstr>
      <vt:lpstr>Constraint optimization</vt:lpstr>
      <vt:lpstr>Local search for CSPs: Heuristic Repair</vt:lpstr>
      <vt:lpstr>Heuristic Repair Algorithm</vt:lpstr>
      <vt:lpstr>N-Queens Heuristic Repair</vt:lpstr>
      <vt:lpstr>Example of min-conflicts:  N-Queens Problem</vt:lpstr>
      <vt:lpstr>SAT-  Satisfiability Problem </vt:lpstr>
      <vt:lpstr>Definition of 3SAT</vt:lpstr>
      <vt:lpstr>Mapping 3-Queens into 3SAT</vt:lpstr>
      <vt:lpstr>Converting N-SAT into 3-SAT</vt:lpstr>
      <vt:lpstr>Davis-Putnam Algorithm (Depth-First Search)</vt:lpstr>
      <vt:lpstr>GSAT Algorithm</vt:lpstr>
      <vt:lpstr>GSAT Performance</vt:lpstr>
      <vt:lpstr>GSAT Performance (cont’d)</vt:lpstr>
      <vt:lpstr>3SAT Phase Transition</vt:lpstr>
      <vt:lpstr>Constraint Satisfaction Problems (CSP)</vt:lpstr>
      <vt:lpstr>A Simplistic Approach to Solving CSPs using Systematic Search</vt:lpstr>
      <vt:lpstr>What more is needed?</vt:lpstr>
      <vt:lpstr>Exploiting Commutativity </vt:lpstr>
      <vt:lpstr>Part of the map-coloring search tree</vt:lpstr>
      <vt:lpstr>Depth-First CSP Search with Single-Variable Assignments -- Backtracking Search</vt:lpstr>
      <vt:lpstr>Heuristics that can help</vt:lpstr>
      <vt:lpstr>Informed-Backtracking Using   Min-Conflicts Heuristic</vt:lpstr>
      <vt:lpstr>Number of backtracks/repairs for  N-Queens algorithms (S. Minton et al.)</vt:lpstr>
      <vt:lpstr>Number of backtracks/repairs for  N-Queens algorithms (S. Minton et al.)</vt:lpstr>
      <vt:lpstr>Analyzing the N-Queen Slide</vt:lpstr>
      <vt:lpstr>Potential Reasons for Heuristic Repair to be Advantageous</vt:lpstr>
      <vt:lpstr>Potential Reasons for Heuristic Repair to be Advantageous (cont’d)</vt:lpstr>
      <vt:lpstr>Some Additional Ideas on CSP Search</vt:lpstr>
      <vt:lpstr>Constraint propagation …</vt:lpstr>
      <vt:lpstr>Forward Checking:  A Simple kind of Propagation</vt:lpstr>
      <vt:lpstr>Map coloring</vt:lpstr>
      <vt:lpstr>Map coloring</vt:lpstr>
      <vt:lpstr>Map coloring</vt:lpstr>
      <vt:lpstr>Map coloring</vt:lpstr>
      <vt:lpstr>Next Lecture</vt:lpstr>
    </vt:vector>
  </TitlesOfParts>
  <Company>University of Massachusetts - Amherst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Search - 1</dc:title>
  <cp:lastModifiedBy>Victor Lesser</cp:lastModifiedBy>
  <cp:revision>140</cp:revision>
  <cp:lastPrinted>2008-09-24T11:46:01Z</cp:lastPrinted>
  <dcterms:created xsi:type="dcterms:W3CDTF">2010-10-06T01:41:41Z</dcterms:created>
  <dcterms:modified xsi:type="dcterms:W3CDTF">2010-10-06T02:11:17Z</dcterms:modified>
</cp:coreProperties>
</file>